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8" r:id="rId6"/>
    <p:sldId id="260" r:id="rId7"/>
    <p:sldId id="264" r:id="rId8"/>
    <p:sldId id="262" r:id="rId9"/>
    <p:sldId id="261" r:id="rId10"/>
    <p:sldId id="263" r:id="rId11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A7630EE-8407-4AA2-AC94-BA14F04C9524}" v="46" dt="2024-02-29T10:54:43.60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manuela Rocco" userId="9682a7c0-84eb-41cb-a67f-ca5d0c5df489" providerId="ADAL" clId="{EA7630EE-8407-4AA2-AC94-BA14F04C9524}"/>
    <pc:docChg chg="modSld">
      <pc:chgData name="Emanuela Rocco" userId="9682a7c0-84eb-41cb-a67f-ca5d0c5df489" providerId="ADAL" clId="{EA7630EE-8407-4AA2-AC94-BA14F04C9524}" dt="2024-02-29T10:54:54.006" v="48" actId="1076"/>
      <pc:docMkLst>
        <pc:docMk/>
      </pc:docMkLst>
      <pc:sldChg chg="addSp modSp mod">
        <pc:chgData name="Emanuela Rocco" userId="9682a7c0-84eb-41cb-a67f-ca5d0c5df489" providerId="ADAL" clId="{EA7630EE-8407-4AA2-AC94-BA14F04C9524}" dt="2024-02-29T10:54:54.006" v="48" actId="1076"/>
        <pc:sldMkLst>
          <pc:docMk/>
          <pc:sldMk cId="3589026690" sldId="256"/>
        </pc:sldMkLst>
        <pc:picChg chg="add mod">
          <ac:chgData name="Emanuela Rocco" userId="9682a7c0-84eb-41cb-a67f-ca5d0c5df489" providerId="ADAL" clId="{EA7630EE-8407-4AA2-AC94-BA14F04C9524}" dt="2024-02-29T10:54:54.006" v="48" actId="1076"/>
          <ac:picMkLst>
            <pc:docMk/>
            <pc:sldMk cId="3589026690" sldId="256"/>
            <ac:picMk id="3" creationId="{3AD69CAE-CC2D-A534-BEEC-1DE8FB99B684}"/>
          </ac:picMkLst>
        </pc:picChg>
      </pc:sldChg>
      <pc:sldChg chg="modSp">
        <pc:chgData name="Emanuela Rocco" userId="9682a7c0-84eb-41cb-a67f-ca5d0c5df489" providerId="ADAL" clId="{EA7630EE-8407-4AA2-AC94-BA14F04C9524}" dt="2024-02-29T10:54:10.483" v="44"/>
        <pc:sldMkLst>
          <pc:docMk/>
          <pc:sldMk cId="1982033678" sldId="262"/>
        </pc:sldMkLst>
        <pc:graphicFrameChg chg="mod">
          <ac:chgData name="Emanuela Rocco" userId="9682a7c0-84eb-41cb-a67f-ca5d0c5df489" providerId="ADAL" clId="{EA7630EE-8407-4AA2-AC94-BA14F04C9524}" dt="2024-02-29T10:54:10.483" v="44"/>
          <ac:graphicFrameMkLst>
            <pc:docMk/>
            <pc:sldMk cId="1982033678" sldId="262"/>
            <ac:graphicFrameMk id="82" creationId="{F85C28C9-CC55-CE28-AE9F-16103F295ADD}"/>
          </ac:graphicFrameMkLst>
        </pc:graphicFrameChg>
      </pc:sldChg>
    </pc:docChg>
  </pc:docChgLst>
  <pc:docChgLst>
    <pc:chgData name="Emanuela Rocco" userId="9682a7c0-84eb-41cb-a67f-ca5d0c5df489" providerId="ADAL" clId="{6E6C3FF1-A0CD-490C-B21A-02D7EB373222}"/>
    <pc:docChg chg="modSld sldOrd">
      <pc:chgData name="Emanuela Rocco" userId="9682a7c0-84eb-41cb-a67f-ca5d0c5df489" providerId="ADAL" clId="{6E6C3FF1-A0CD-490C-B21A-02D7EB373222}" dt="2023-12-21T17:45:23.197" v="62"/>
      <pc:docMkLst>
        <pc:docMk/>
      </pc:docMkLst>
      <pc:sldChg chg="modSp ord">
        <pc:chgData name="Emanuela Rocco" userId="9682a7c0-84eb-41cb-a67f-ca5d0c5df489" providerId="ADAL" clId="{6E6C3FF1-A0CD-490C-B21A-02D7EB373222}" dt="2023-12-21T17:45:23.197" v="62"/>
        <pc:sldMkLst>
          <pc:docMk/>
          <pc:sldMk cId="1982033678" sldId="262"/>
        </pc:sldMkLst>
        <pc:graphicFrameChg chg="mod">
          <ac:chgData name="Emanuela Rocco" userId="9682a7c0-84eb-41cb-a67f-ca5d0c5df489" providerId="ADAL" clId="{6E6C3FF1-A0CD-490C-B21A-02D7EB373222}" dt="2023-12-21T17:44:27.865" v="61" actId="20577"/>
          <ac:graphicFrameMkLst>
            <pc:docMk/>
            <pc:sldMk cId="1982033678" sldId="262"/>
            <ac:graphicFrameMk id="82" creationId="{F85C28C9-CC55-CE28-AE9F-16103F295ADD}"/>
          </ac:graphicFrameMkLst>
        </pc:graphicFrameChg>
      </pc:sldChg>
      <pc:sldChg chg="modSp">
        <pc:chgData name="Emanuela Rocco" userId="9682a7c0-84eb-41cb-a67f-ca5d0c5df489" providerId="ADAL" clId="{6E6C3FF1-A0CD-490C-B21A-02D7EB373222}" dt="2023-12-21T17:40:12.349" v="11" actId="20577"/>
        <pc:sldMkLst>
          <pc:docMk/>
          <pc:sldMk cId="3379306160" sldId="264"/>
        </pc:sldMkLst>
        <pc:graphicFrameChg chg="mod">
          <ac:chgData name="Emanuela Rocco" userId="9682a7c0-84eb-41cb-a67f-ca5d0c5df489" providerId="ADAL" clId="{6E6C3FF1-A0CD-490C-B21A-02D7EB373222}" dt="2023-12-21T17:40:12.349" v="11" actId="20577"/>
          <ac:graphicFrameMkLst>
            <pc:docMk/>
            <pc:sldMk cId="3379306160" sldId="264"/>
            <ac:graphicFrameMk id="5" creationId="{329F1319-37A3-84AA-AB40-E7CE35C67109}"/>
          </ac:graphicFrameMkLst>
        </pc:graphicFrameChg>
      </pc:sldChg>
    </pc:docChg>
  </pc:docChgLst>
  <pc:docChgLst>
    <pc:chgData name="Emanuela Rocco" userId="9682a7c0-84eb-41cb-a67f-ca5d0c5df489" providerId="ADAL" clId="{0528D01F-5C07-4E40-BA62-4EB04D780D34}"/>
    <pc:docChg chg="custSel modSld">
      <pc:chgData name="Emanuela Rocco" userId="9682a7c0-84eb-41cb-a67f-ca5d0c5df489" providerId="ADAL" clId="{0528D01F-5C07-4E40-BA62-4EB04D780D34}" dt="2023-12-19T08:53:53.661" v="6" actId="13926"/>
      <pc:docMkLst>
        <pc:docMk/>
      </pc:docMkLst>
      <pc:sldChg chg="addSp delSp modSp">
        <pc:chgData name="Emanuela Rocco" userId="9682a7c0-84eb-41cb-a67f-ca5d0c5df489" providerId="ADAL" clId="{0528D01F-5C07-4E40-BA62-4EB04D780D34}" dt="2023-12-19T08:53:22.621" v="1" actId="478"/>
        <pc:sldMkLst>
          <pc:docMk/>
          <pc:sldMk cId="3589026690" sldId="256"/>
        </pc:sldMkLst>
        <pc:spChg chg="del">
          <ac:chgData name="Emanuela Rocco" userId="9682a7c0-84eb-41cb-a67f-ca5d0c5df489" providerId="ADAL" clId="{0528D01F-5C07-4E40-BA62-4EB04D780D34}" dt="2023-12-19T08:53:15.923" v="0" actId="478"/>
          <ac:spMkLst>
            <pc:docMk/>
            <pc:sldMk cId="3589026690" sldId="256"/>
            <ac:spMk id="3" creationId="{420F1101-16F4-4910-A421-00A0B2C1AC20}"/>
          </ac:spMkLst>
        </pc:spChg>
        <pc:spChg chg="add del mod">
          <ac:chgData name="Emanuela Rocco" userId="9682a7c0-84eb-41cb-a67f-ca5d0c5df489" providerId="ADAL" clId="{0528D01F-5C07-4E40-BA62-4EB04D780D34}" dt="2023-12-19T08:53:22.621" v="1" actId="478"/>
          <ac:spMkLst>
            <pc:docMk/>
            <pc:sldMk cId="3589026690" sldId="256"/>
            <ac:spMk id="5" creationId="{D1A52454-4181-4331-8DD6-EB18789CBCC1}"/>
          </ac:spMkLst>
        </pc:spChg>
      </pc:sldChg>
      <pc:sldChg chg="modSp">
        <pc:chgData name="Emanuela Rocco" userId="9682a7c0-84eb-41cb-a67f-ca5d0c5df489" providerId="ADAL" clId="{0528D01F-5C07-4E40-BA62-4EB04D780D34}" dt="2023-12-19T08:53:53.661" v="6" actId="13926"/>
        <pc:sldMkLst>
          <pc:docMk/>
          <pc:sldMk cId="1982033678" sldId="262"/>
        </pc:sldMkLst>
        <pc:graphicFrameChg chg="mod">
          <ac:chgData name="Emanuela Rocco" userId="9682a7c0-84eb-41cb-a67f-ca5d0c5df489" providerId="ADAL" clId="{0528D01F-5C07-4E40-BA62-4EB04D780D34}" dt="2023-12-19T08:53:53.661" v="6" actId="13926"/>
          <ac:graphicFrameMkLst>
            <pc:docMk/>
            <pc:sldMk cId="1982033678" sldId="262"/>
            <ac:graphicFrameMk id="82" creationId="{F85C28C9-CC55-CE28-AE9F-16103F295ADD}"/>
          </ac:graphicFrameMkLst>
        </pc:graphicFrame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F331B16-AB60-4D4F-923F-B5B3C49ACAC0}" type="doc">
      <dgm:prSet loTypeId="urn:microsoft.com/office/officeart/2005/8/layout/vList2" loCatId="list" qsTypeId="urn:microsoft.com/office/officeart/2005/8/quickstyle/simple4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C223DFB0-2141-4022-8CBB-1526BEFC971B}">
      <dgm:prSet/>
      <dgm:spPr/>
      <dgm:t>
        <a:bodyPr/>
        <a:lstStyle/>
        <a:p>
          <a:r>
            <a:rPr lang="en-US" b="1"/>
            <a:t>Oggetto: </a:t>
          </a:r>
          <a:r>
            <a:rPr lang="en-US"/>
            <a:t>una descrizione precisa e circostanziata dei fatti e delle condotte che si ritiene integrino una violazione, con l’indicazione – se conosciuti - di tutti gli elementi di fatto e delle circostanze di tempo e di luogo in cui sono stati commessi i fatti segnalati.</a:t>
          </a:r>
        </a:p>
      </dgm:t>
    </dgm:pt>
    <dgm:pt modelId="{9F17732F-B790-417C-B756-F5438749D33B}" type="parTrans" cxnId="{96E68803-CF04-4D22-9466-08F75CEB383F}">
      <dgm:prSet/>
      <dgm:spPr/>
      <dgm:t>
        <a:bodyPr/>
        <a:lstStyle/>
        <a:p>
          <a:endParaRPr lang="en-US"/>
        </a:p>
      </dgm:t>
    </dgm:pt>
    <dgm:pt modelId="{83E1B9DE-5D7D-4DB1-BC7C-12DA32BAF739}" type="sibTrans" cxnId="{96E68803-CF04-4D22-9466-08F75CEB383F}">
      <dgm:prSet/>
      <dgm:spPr/>
      <dgm:t>
        <a:bodyPr/>
        <a:lstStyle/>
        <a:p>
          <a:endParaRPr lang="en-US"/>
        </a:p>
      </dgm:t>
    </dgm:pt>
    <dgm:pt modelId="{F7C308CD-5520-4F57-9145-A02660D97018}">
      <dgm:prSet/>
      <dgm:spPr/>
      <dgm:t>
        <a:bodyPr/>
        <a:lstStyle/>
        <a:p>
          <a:r>
            <a:rPr lang="en-US" b="1"/>
            <a:t>Soggetto Segnalato e altri soggetti coinvolti:</a:t>
          </a:r>
          <a:r>
            <a:rPr lang="en-US"/>
            <a:t> qualsiasi elemento (es. generalità, funzione/ruolo aziendale ecc.) idoneo a consentire un’agevole identificazione del/i presunto/i autore/i della condotta illecita oggetto di Segnalazione. </a:t>
          </a:r>
        </a:p>
      </dgm:t>
    </dgm:pt>
    <dgm:pt modelId="{4FEC9BF7-A043-4E31-8700-577977FC3D5B}" type="parTrans" cxnId="{098A7A2A-AF86-437F-88C8-0FC1A4F42EB2}">
      <dgm:prSet/>
      <dgm:spPr/>
      <dgm:t>
        <a:bodyPr/>
        <a:lstStyle/>
        <a:p>
          <a:endParaRPr lang="en-US"/>
        </a:p>
      </dgm:t>
    </dgm:pt>
    <dgm:pt modelId="{75D6721C-E8E1-4B8B-9349-37EFF2621CC0}" type="sibTrans" cxnId="{098A7A2A-AF86-437F-88C8-0FC1A4F42EB2}">
      <dgm:prSet/>
      <dgm:spPr/>
      <dgm:t>
        <a:bodyPr/>
        <a:lstStyle/>
        <a:p>
          <a:endParaRPr lang="en-US"/>
        </a:p>
      </dgm:t>
    </dgm:pt>
    <dgm:pt modelId="{96CE35A1-35D9-4DC8-9D71-881401B5486D}">
      <dgm:prSet/>
      <dgm:spPr/>
      <dgm:t>
        <a:bodyPr/>
        <a:lstStyle/>
        <a:p>
          <a:r>
            <a:rPr lang="en-US"/>
            <a:t>Nella descrizione della violazione commessa non è richiesta anche una qualificazione giuridica della stessa, atteso che detta attività presuppone conoscenze tecnico – giuridiche specifiche, ed è demandata soltanto ai soggetti autorizzati a svolgere l’istruttoria ed eventualmente all’Autorità giudiziaria o amministrativa successivamente coinvolta.</a:t>
          </a:r>
        </a:p>
      </dgm:t>
    </dgm:pt>
    <dgm:pt modelId="{D89072CE-267A-411A-978C-8790AA95D6AF}" type="parTrans" cxnId="{D4D63CC0-6F4E-4AAB-91C2-E1B05EB7702D}">
      <dgm:prSet/>
      <dgm:spPr/>
      <dgm:t>
        <a:bodyPr/>
        <a:lstStyle/>
        <a:p>
          <a:endParaRPr lang="en-US"/>
        </a:p>
      </dgm:t>
    </dgm:pt>
    <dgm:pt modelId="{7715A7FF-C3D5-4D39-BA5A-1B44A109A5B3}" type="sibTrans" cxnId="{D4D63CC0-6F4E-4AAB-91C2-E1B05EB7702D}">
      <dgm:prSet/>
      <dgm:spPr/>
      <dgm:t>
        <a:bodyPr/>
        <a:lstStyle/>
        <a:p>
          <a:endParaRPr lang="en-US"/>
        </a:p>
      </dgm:t>
    </dgm:pt>
    <dgm:pt modelId="{89B9EFA5-9508-43E7-9CEA-8089BF46B806}" type="pres">
      <dgm:prSet presAssocID="{0F331B16-AB60-4D4F-923F-B5B3C49ACAC0}" presName="linear" presStyleCnt="0">
        <dgm:presLayoutVars>
          <dgm:animLvl val="lvl"/>
          <dgm:resizeHandles val="exact"/>
        </dgm:presLayoutVars>
      </dgm:prSet>
      <dgm:spPr/>
    </dgm:pt>
    <dgm:pt modelId="{3D9989D5-760B-40E1-92ED-094C674566B6}" type="pres">
      <dgm:prSet presAssocID="{C223DFB0-2141-4022-8CBB-1526BEFC971B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A885AC06-32D0-4632-A550-0F331B944672}" type="pres">
      <dgm:prSet presAssocID="{83E1B9DE-5D7D-4DB1-BC7C-12DA32BAF739}" presName="spacer" presStyleCnt="0"/>
      <dgm:spPr/>
    </dgm:pt>
    <dgm:pt modelId="{3886170A-9437-4CF8-9033-B4D5115913CA}" type="pres">
      <dgm:prSet presAssocID="{F7C308CD-5520-4F57-9145-A02660D97018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5ACAA23E-3219-4AFA-97A5-664D8AE30A8A}" type="pres">
      <dgm:prSet presAssocID="{75D6721C-E8E1-4B8B-9349-37EFF2621CC0}" presName="spacer" presStyleCnt="0"/>
      <dgm:spPr/>
    </dgm:pt>
    <dgm:pt modelId="{79A4585E-BE91-4F3E-9F44-5B68669AEC5B}" type="pres">
      <dgm:prSet presAssocID="{96CE35A1-35D9-4DC8-9D71-881401B5486D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96E68803-CF04-4D22-9466-08F75CEB383F}" srcId="{0F331B16-AB60-4D4F-923F-B5B3C49ACAC0}" destId="{C223DFB0-2141-4022-8CBB-1526BEFC971B}" srcOrd="0" destOrd="0" parTransId="{9F17732F-B790-417C-B756-F5438749D33B}" sibTransId="{83E1B9DE-5D7D-4DB1-BC7C-12DA32BAF739}"/>
    <dgm:cxn modelId="{098A7A2A-AF86-437F-88C8-0FC1A4F42EB2}" srcId="{0F331B16-AB60-4D4F-923F-B5B3C49ACAC0}" destId="{F7C308CD-5520-4F57-9145-A02660D97018}" srcOrd="1" destOrd="0" parTransId="{4FEC9BF7-A043-4E31-8700-577977FC3D5B}" sibTransId="{75D6721C-E8E1-4B8B-9349-37EFF2621CC0}"/>
    <dgm:cxn modelId="{D556DA48-93AE-4DC5-850C-BB29A9B7B0A2}" type="presOf" srcId="{F7C308CD-5520-4F57-9145-A02660D97018}" destId="{3886170A-9437-4CF8-9033-B4D5115913CA}" srcOrd="0" destOrd="0" presId="urn:microsoft.com/office/officeart/2005/8/layout/vList2"/>
    <dgm:cxn modelId="{D682DA7A-E6E1-423C-A5A8-3CD86246B720}" type="presOf" srcId="{96CE35A1-35D9-4DC8-9D71-881401B5486D}" destId="{79A4585E-BE91-4F3E-9F44-5B68669AEC5B}" srcOrd="0" destOrd="0" presId="urn:microsoft.com/office/officeart/2005/8/layout/vList2"/>
    <dgm:cxn modelId="{904E0587-53EE-4F02-8147-3A92DB74BF7F}" type="presOf" srcId="{C223DFB0-2141-4022-8CBB-1526BEFC971B}" destId="{3D9989D5-760B-40E1-92ED-094C674566B6}" srcOrd="0" destOrd="0" presId="urn:microsoft.com/office/officeart/2005/8/layout/vList2"/>
    <dgm:cxn modelId="{D0455BA9-C910-4BFE-B3B7-5D98BBB0A2F4}" type="presOf" srcId="{0F331B16-AB60-4D4F-923F-B5B3C49ACAC0}" destId="{89B9EFA5-9508-43E7-9CEA-8089BF46B806}" srcOrd="0" destOrd="0" presId="urn:microsoft.com/office/officeart/2005/8/layout/vList2"/>
    <dgm:cxn modelId="{D4D63CC0-6F4E-4AAB-91C2-E1B05EB7702D}" srcId="{0F331B16-AB60-4D4F-923F-B5B3C49ACAC0}" destId="{96CE35A1-35D9-4DC8-9D71-881401B5486D}" srcOrd="2" destOrd="0" parTransId="{D89072CE-267A-411A-978C-8790AA95D6AF}" sibTransId="{7715A7FF-C3D5-4D39-BA5A-1B44A109A5B3}"/>
    <dgm:cxn modelId="{37FE85C1-26A2-419E-A447-19E93BADCEAF}" type="presParOf" srcId="{89B9EFA5-9508-43E7-9CEA-8089BF46B806}" destId="{3D9989D5-760B-40E1-92ED-094C674566B6}" srcOrd="0" destOrd="0" presId="urn:microsoft.com/office/officeart/2005/8/layout/vList2"/>
    <dgm:cxn modelId="{65E32C89-BD89-487A-A05C-3874B5B2666D}" type="presParOf" srcId="{89B9EFA5-9508-43E7-9CEA-8089BF46B806}" destId="{A885AC06-32D0-4632-A550-0F331B944672}" srcOrd="1" destOrd="0" presId="urn:microsoft.com/office/officeart/2005/8/layout/vList2"/>
    <dgm:cxn modelId="{354E3B34-4D7D-4656-B443-A91539094A4B}" type="presParOf" srcId="{89B9EFA5-9508-43E7-9CEA-8089BF46B806}" destId="{3886170A-9437-4CF8-9033-B4D5115913CA}" srcOrd="2" destOrd="0" presId="urn:microsoft.com/office/officeart/2005/8/layout/vList2"/>
    <dgm:cxn modelId="{7A6FCE1F-DD6B-4A29-823D-9E819840B76F}" type="presParOf" srcId="{89B9EFA5-9508-43E7-9CEA-8089BF46B806}" destId="{5ACAA23E-3219-4AFA-97A5-664D8AE30A8A}" srcOrd="3" destOrd="0" presId="urn:microsoft.com/office/officeart/2005/8/layout/vList2"/>
    <dgm:cxn modelId="{70F515BF-C177-4576-8239-39A099F88012}" type="presParOf" srcId="{89B9EFA5-9508-43E7-9CEA-8089BF46B806}" destId="{79A4585E-BE91-4F3E-9F44-5B68669AEC5B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7AE5FFE-E52E-42D4-AE4E-5C813D7F94ED}" type="doc">
      <dgm:prSet loTypeId="urn:microsoft.com/office/officeart/2005/8/layout/vProcess5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DD5EF9BC-0506-40C9-9685-4993C022EB3D}">
      <dgm:prSet/>
      <dgm:spPr/>
      <dgm:t>
        <a:bodyPr/>
        <a:lstStyle/>
        <a:p>
          <a:r>
            <a:rPr lang="en-US" dirty="0" err="1"/>
            <a:t>contraddistinte</a:t>
          </a:r>
          <a:r>
            <a:rPr lang="en-US" dirty="0"/>
            <a:t> da </a:t>
          </a:r>
          <a:r>
            <a:rPr lang="en-US" dirty="0" err="1"/>
            <a:t>manifesta</a:t>
          </a:r>
          <a:r>
            <a:rPr lang="en-US" dirty="0"/>
            <a:t> </a:t>
          </a:r>
          <a:r>
            <a:rPr lang="en-US" dirty="0" err="1"/>
            <a:t>mancanza</a:t>
          </a:r>
          <a:r>
            <a:rPr lang="en-US" dirty="0"/>
            <a:t> di interesse </a:t>
          </a:r>
          <a:r>
            <a:rPr lang="en-US" dirty="0" err="1"/>
            <a:t>alla</a:t>
          </a:r>
          <a:r>
            <a:rPr lang="en-US" dirty="0"/>
            <a:t> tutela </a:t>
          </a:r>
          <a:r>
            <a:rPr lang="en-US" dirty="0" err="1"/>
            <a:t>dell’integrità</a:t>
          </a:r>
          <a:r>
            <a:rPr lang="en-US" dirty="0"/>
            <a:t> </a:t>
          </a:r>
          <a:r>
            <a:rPr lang="en-US" dirty="0" err="1"/>
            <a:t>della</a:t>
          </a:r>
          <a:r>
            <a:rPr lang="en-US" dirty="0"/>
            <a:t> Fondazione </a:t>
          </a:r>
          <a:r>
            <a:rPr lang="en-US" dirty="0" err="1"/>
            <a:t>ovvero</a:t>
          </a:r>
          <a:r>
            <a:rPr lang="en-US" dirty="0"/>
            <a:t> </a:t>
          </a:r>
          <a:r>
            <a:rPr lang="en-US" dirty="0" err="1"/>
            <a:t>dirette</a:t>
          </a:r>
          <a:r>
            <a:rPr lang="en-US" dirty="0"/>
            <a:t> </a:t>
          </a:r>
          <a:r>
            <a:rPr lang="en-US" dirty="0" err="1"/>
            <a:t>alla</a:t>
          </a:r>
          <a:r>
            <a:rPr lang="en-US" dirty="0"/>
            <a:t> </a:t>
          </a:r>
          <a:r>
            <a:rPr lang="en-US" dirty="0" err="1"/>
            <a:t>esclusiva</a:t>
          </a:r>
          <a:r>
            <a:rPr lang="en-US" dirty="0"/>
            <a:t> tutela di </a:t>
          </a:r>
          <a:r>
            <a:rPr lang="en-US" dirty="0" err="1"/>
            <a:t>interessi</a:t>
          </a:r>
          <a:r>
            <a:rPr lang="en-US" dirty="0"/>
            <a:t> </a:t>
          </a:r>
          <a:r>
            <a:rPr lang="en-US" dirty="0" err="1"/>
            <a:t>individuali</a:t>
          </a:r>
          <a:r>
            <a:rPr lang="en-US" dirty="0"/>
            <a:t> (es. mere </a:t>
          </a:r>
          <a:r>
            <a:rPr lang="en-US" dirty="0" err="1"/>
            <a:t>rivendicazioni</a:t>
          </a:r>
          <a:r>
            <a:rPr lang="en-US" dirty="0"/>
            <a:t> </a:t>
          </a:r>
          <a:r>
            <a:rPr lang="en-US" dirty="0" err="1"/>
            <a:t>contro</a:t>
          </a:r>
          <a:r>
            <a:rPr lang="en-US" dirty="0"/>
            <a:t> </a:t>
          </a:r>
          <a:r>
            <a:rPr lang="en-US" dirty="0" err="1"/>
            <a:t>colleghi</a:t>
          </a:r>
          <a:r>
            <a:rPr lang="en-US" dirty="0"/>
            <a:t>, </a:t>
          </a:r>
          <a:r>
            <a:rPr lang="en-US" dirty="0" err="1"/>
            <a:t>superiori</a:t>
          </a:r>
          <a:r>
            <a:rPr lang="en-US" dirty="0"/>
            <a:t> </a:t>
          </a:r>
          <a:r>
            <a:rPr lang="en-US" dirty="0" err="1"/>
            <a:t>gerarchici</a:t>
          </a:r>
          <a:r>
            <a:rPr lang="en-US" dirty="0"/>
            <a:t>, </a:t>
          </a:r>
          <a:r>
            <a:rPr lang="en-US" dirty="0" err="1"/>
            <a:t>ecc</a:t>
          </a:r>
          <a:r>
            <a:rPr lang="en-US" dirty="0"/>
            <a:t>.)</a:t>
          </a:r>
        </a:p>
      </dgm:t>
    </dgm:pt>
    <dgm:pt modelId="{3398CF84-97A1-4ED5-80D4-ED82E2D0D158}" type="parTrans" cxnId="{10A4C568-95D8-464D-9598-59171BF05BF7}">
      <dgm:prSet/>
      <dgm:spPr/>
      <dgm:t>
        <a:bodyPr/>
        <a:lstStyle/>
        <a:p>
          <a:endParaRPr lang="en-US"/>
        </a:p>
      </dgm:t>
    </dgm:pt>
    <dgm:pt modelId="{FA33DB6A-54A9-4864-A4A1-F6BA00BD39A8}" type="sibTrans" cxnId="{10A4C568-95D8-464D-9598-59171BF05BF7}">
      <dgm:prSet/>
      <dgm:spPr/>
      <dgm:t>
        <a:bodyPr/>
        <a:lstStyle/>
        <a:p>
          <a:endParaRPr lang="en-US"/>
        </a:p>
      </dgm:t>
    </dgm:pt>
    <dgm:pt modelId="{792B9A6B-5A90-477E-AF46-653DA46CD1B2}">
      <dgm:prSet/>
      <dgm:spPr/>
      <dgm:t>
        <a:bodyPr/>
        <a:lstStyle/>
        <a:p>
          <a:r>
            <a:rPr lang="en-US" dirty="0" err="1"/>
            <a:t>inviate</a:t>
          </a:r>
          <a:r>
            <a:rPr lang="en-US" dirty="0"/>
            <a:t> per </a:t>
          </a:r>
          <a:r>
            <a:rPr lang="en-US" dirty="0" err="1"/>
            <a:t>finalità</a:t>
          </a:r>
          <a:r>
            <a:rPr lang="en-US" dirty="0"/>
            <a:t> </a:t>
          </a:r>
          <a:r>
            <a:rPr lang="en-US" dirty="0" err="1"/>
            <a:t>palesemente</a:t>
          </a:r>
          <a:r>
            <a:rPr lang="en-US" dirty="0"/>
            <a:t> emulative (es. </a:t>
          </a:r>
          <a:r>
            <a:rPr lang="en-US" dirty="0" err="1"/>
            <a:t>segnalazione</a:t>
          </a:r>
          <a:r>
            <a:rPr lang="en-US" dirty="0"/>
            <a:t> </a:t>
          </a:r>
          <a:r>
            <a:rPr lang="en-US" dirty="0" err="1"/>
            <a:t>fatte</a:t>
          </a:r>
          <a:r>
            <a:rPr lang="en-US" dirty="0"/>
            <a:t> in mala </a:t>
          </a:r>
          <a:r>
            <a:rPr lang="en-US" dirty="0" err="1"/>
            <a:t>fede</a:t>
          </a:r>
          <a:r>
            <a:rPr lang="en-US" dirty="0"/>
            <a:t>, o </a:t>
          </a:r>
          <a:r>
            <a:rPr lang="en-US" dirty="0" err="1"/>
            <a:t>allo</a:t>
          </a:r>
          <a:r>
            <a:rPr lang="en-US" dirty="0"/>
            <a:t> </a:t>
          </a:r>
          <a:r>
            <a:rPr lang="en-US" dirty="0" err="1"/>
            <a:t>scopo</a:t>
          </a:r>
          <a:r>
            <a:rPr lang="en-US" dirty="0"/>
            <a:t> di </a:t>
          </a:r>
          <a:r>
            <a:rPr lang="en-US" dirty="0" err="1"/>
            <a:t>nuocere</a:t>
          </a:r>
          <a:r>
            <a:rPr lang="en-US" dirty="0"/>
            <a:t> o </a:t>
          </a:r>
          <a:r>
            <a:rPr lang="en-US" dirty="0" err="1"/>
            <a:t>arrecare</a:t>
          </a:r>
          <a:r>
            <a:rPr lang="en-US" dirty="0"/>
            <a:t> </a:t>
          </a:r>
          <a:r>
            <a:rPr lang="en-US" dirty="0" err="1"/>
            <a:t>molestia</a:t>
          </a:r>
          <a:r>
            <a:rPr lang="en-US" dirty="0"/>
            <a:t> al </a:t>
          </a:r>
          <a:r>
            <a:rPr lang="en-US" dirty="0" err="1"/>
            <a:t>Segnalato</a:t>
          </a:r>
          <a:r>
            <a:rPr lang="en-US" dirty="0"/>
            <a:t>)</a:t>
          </a:r>
        </a:p>
      </dgm:t>
    </dgm:pt>
    <dgm:pt modelId="{62153637-AEFF-4F7B-AD7F-985D43726D10}" type="parTrans" cxnId="{B5E6F602-A6A1-4650-AF1C-BBD8A55655B0}">
      <dgm:prSet/>
      <dgm:spPr/>
      <dgm:t>
        <a:bodyPr/>
        <a:lstStyle/>
        <a:p>
          <a:endParaRPr lang="en-US"/>
        </a:p>
      </dgm:t>
    </dgm:pt>
    <dgm:pt modelId="{2618F074-3FC9-4F96-A363-00714FD67E2D}" type="sibTrans" cxnId="{B5E6F602-A6A1-4650-AF1C-BBD8A55655B0}">
      <dgm:prSet/>
      <dgm:spPr/>
      <dgm:t>
        <a:bodyPr/>
        <a:lstStyle/>
        <a:p>
          <a:endParaRPr lang="en-US"/>
        </a:p>
      </dgm:t>
    </dgm:pt>
    <dgm:pt modelId="{F86DEA88-4238-4044-900C-9B9AD252AEDB}">
      <dgm:prSet/>
      <dgm:spPr/>
      <dgm:t>
        <a:bodyPr/>
        <a:lstStyle/>
        <a:p>
          <a:r>
            <a:rPr lang="en-US" dirty="0" err="1"/>
            <a:t>recanti</a:t>
          </a:r>
          <a:r>
            <a:rPr lang="en-US" dirty="0"/>
            <a:t> </a:t>
          </a:r>
          <a:r>
            <a:rPr lang="en-US" dirty="0" err="1"/>
            <a:t>notizie</a:t>
          </a:r>
          <a:r>
            <a:rPr lang="en-US" dirty="0"/>
            <a:t> </a:t>
          </a:r>
          <a:r>
            <a:rPr lang="en-US" dirty="0" err="1"/>
            <a:t>prive</a:t>
          </a:r>
          <a:r>
            <a:rPr lang="en-US" dirty="0"/>
            <a:t> di </a:t>
          </a:r>
          <a:r>
            <a:rPr lang="en-US" dirty="0" err="1"/>
            <a:t>fondamento</a:t>
          </a:r>
          <a:r>
            <a:rPr lang="en-US" dirty="0"/>
            <a:t> o </a:t>
          </a:r>
          <a:r>
            <a:rPr lang="en-US" dirty="0" err="1"/>
            <a:t>riportanti</a:t>
          </a:r>
          <a:r>
            <a:rPr lang="en-US" dirty="0"/>
            <a:t> mere “</a:t>
          </a:r>
          <a:r>
            <a:rPr lang="en-US" i="1" dirty="0" err="1"/>
            <a:t>voci</a:t>
          </a:r>
          <a:r>
            <a:rPr lang="en-US" i="1" dirty="0"/>
            <a:t> di </a:t>
          </a:r>
          <a:r>
            <a:rPr lang="en-US" i="1" dirty="0" err="1"/>
            <a:t>corridoio</a:t>
          </a:r>
          <a:r>
            <a:rPr lang="en-US" dirty="0"/>
            <a:t>” (</a:t>
          </a:r>
          <a:r>
            <a:rPr lang="en-US" dirty="0" err="1"/>
            <a:t>informazioni</a:t>
          </a:r>
          <a:r>
            <a:rPr lang="en-US" dirty="0"/>
            <a:t> </a:t>
          </a:r>
          <a:r>
            <a:rPr lang="en-US" dirty="0" err="1"/>
            <a:t>prive</a:t>
          </a:r>
          <a:r>
            <a:rPr lang="en-US" dirty="0"/>
            <a:t> di </a:t>
          </a:r>
          <a:r>
            <a:rPr lang="en-US" dirty="0" err="1"/>
            <a:t>elementi</a:t>
          </a:r>
          <a:r>
            <a:rPr lang="en-US" dirty="0"/>
            <a:t> </a:t>
          </a:r>
          <a:r>
            <a:rPr lang="en-US" dirty="0" err="1"/>
            <a:t>probatori</a:t>
          </a:r>
          <a:r>
            <a:rPr lang="en-US" dirty="0"/>
            <a:t> a </a:t>
          </a:r>
          <a:r>
            <a:rPr lang="en-US" dirty="0" err="1"/>
            <a:t>supporto</a:t>
          </a:r>
          <a:r>
            <a:rPr lang="en-US" dirty="0"/>
            <a:t>)</a:t>
          </a:r>
        </a:p>
      </dgm:t>
    </dgm:pt>
    <dgm:pt modelId="{501439D9-F175-42EF-A853-980C996F2C84}" type="parTrans" cxnId="{F5CCFB81-8BF5-4541-9899-F6E410204326}">
      <dgm:prSet/>
      <dgm:spPr/>
      <dgm:t>
        <a:bodyPr/>
        <a:lstStyle/>
        <a:p>
          <a:endParaRPr lang="en-US"/>
        </a:p>
      </dgm:t>
    </dgm:pt>
    <dgm:pt modelId="{7B8CF0FC-6574-4465-902C-1DE7F696B01F}" type="sibTrans" cxnId="{F5CCFB81-8BF5-4541-9899-F6E410204326}">
      <dgm:prSet/>
      <dgm:spPr/>
      <dgm:t>
        <a:bodyPr/>
        <a:lstStyle/>
        <a:p>
          <a:endParaRPr lang="en-US"/>
        </a:p>
      </dgm:t>
    </dgm:pt>
    <dgm:pt modelId="{E588E226-9144-4181-851F-1EBF560117C0}" type="pres">
      <dgm:prSet presAssocID="{57AE5FFE-E52E-42D4-AE4E-5C813D7F94ED}" presName="outerComposite" presStyleCnt="0">
        <dgm:presLayoutVars>
          <dgm:chMax val="5"/>
          <dgm:dir/>
          <dgm:resizeHandles val="exact"/>
        </dgm:presLayoutVars>
      </dgm:prSet>
      <dgm:spPr/>
    </dgm:pt>
    <dgm:pt modelId="{6BDE6D8A-57C6-4E23-82F5-9F6ADA7A970F}" type="pres">
      <dgm:prSet presAssocID="{57AE5FFE-E52E-42D4-AE4E-5C813D7F94ED}" presName="dummyMaxCanvas" presStyleCnt="0">
        <dgm:presLayoutVars/>
      </dgm:prSet>
      <dgm:spPr/>
    </dgm:pt>
    <dgm:pt modelId="{330CF8DE-B4B2-4021-AB8B-FB8AF672241B}" type="pres">
      <dgm:prSet presAssocID="{57AE5FFE-E52E-42D4-AE4E-5C813D7F94ED}" presName="ThreeNodes_1" presStyleLbl="node1" presStyleIdx="0" presStyleCnt="3">
        <dgm:presLayoutVars>
          <dgm:bulletEnabled val="1"/>
        </dgm:presLayoutVars>
      </dgm:prSet>
      <dgm:spPr/>
    </dgm:pt>
    <dgm:pt modelId="{652DF3EB-98E8-40EF-8F13-DDB7E5BB05C9}" type="pres">
      <dgm:prSet presAssocID="{57AE5FFE-E52E-42D4-AE4E-5C813D7F94ED}" presName="ThreeNodes_2" presStyleLbl="node1" presStyleIdx="1" presStyleCnt="3">
        <dgm:presLayoutVars>
          <dgm:bulletEnabled val="1"/>
        </dgm:presLayoutVars>
      </dgm:prSet>
      <dgm:spPr/>
    </dgm:pt>
    <dgm:pt modelId="{EDC67F41-B241-4D89-87F0-4328761647E6}" type="pres">
      <dgm:prSet presAssocID="{57AE5FFE-E52E-42D4-AE4E-5C813D7F94ED}" presName="ThreeNodes_3" presStyleLbl="node1" presStyleIdx="2" presStyleCnt="3">
        <dgm:presLayoutVars>
          <dgm:bulletEnabled val="1"/>
        </dgm:presLayoutVars>
      </dgm:prSet>
      <dgm:spPr/>
    </dgm:pt>
    <dgm:pt modelId="{48555376-EDB8-47F9-B2C3-6843F01464EF}" type="pres">
      <dgm:prSet presAssocID="{57AE5FFE-E52E-42D4-AE4E-5C813D7F94ED}" presName="ThreeConn_1-2" presStyleLbl="fgAccFollowNode1" presStyleIdx="0" presStyleCnt="2">
        <dgm:presLayoutVars>
          <dgm:bulletEnabled val="1"/>
        </dgm:presLayoutVars>
      </dgm:prSet>
      <dgm:spPr/>
    </dgm:pt>
    <dgm:pt modelId="{5C74DC71-4D57-47E5-A9E1-DE2650CAE345}" type="pres">
      <dgm:prSet presAssocID="{57AE5FFE-E52E-42D4-AE4E-5C813D7F94ED}" presName="ThreeConn_2-3" presStyleLbl="fgAccFollowNode1" presStyleIdx="1" presStyleCnt="2">
        <dgm:presLayoutVars>
          <dgm:bulletEnabled val="1"/>
        </dgm:presLayoutVars>
      </dgm:prSet>
      <dgm:spPr/>
    </dgm:pt>
    <dgm:pt modelId="{39E65398-C3B4-4CC6-B1D1-4669E6308F46}" type="pres">
      <dgm:prSet presAssocID="{57AE5FFE-E52E-42D4-AE4E-5C813D7F94ED}" presName="ThreeNodes_1_text" presStyleLbl="node1" presStyleIdx="2" presStyleCnt="3">
        <dgm:presLayoutVars>
          <dgm:bulletEnabled val="1"/>
        </dgm:presLayoutVars>
      </dgm:prSet>
      <dgm:spPr/>
    </dgm:pt>
    <dgm:pt modelId="{9A4D9B16-844F-42DB-807F-1350A541D78C}" type="pres">
      <dgm:prSet presAssocID="{57AE5FFE-E52E-42D4-AE4E-5C813D7F94ED}" presName="ThreeNodes_2_text" presStyleLbl="node1" presStyleIdx="2" presStyleCnt="3">
        <dgm:presLayoutVars>
          <dgm:bulletEnabled val="1"/>
        </dgm:presLayoutVars>
      </dgm:prSet>
      <dgm:spPr/>
    </dgm:pt>
    <dgm:pt modelId="{EBD63F3A-9B5A-4B14-8AAB-7ABE7D285458}" type="pres">
      <dgm:prSet presAssocID="{57AE5FFE-E52E-42D4-AE4E-5C813D7F94ED}" presName="ThreeNodes_3_text" presStyleLbl="node1" presStyleIdx="2" presStyleCnt="3">
        <dgm:presLayoutVars>
          <dgm:bulletEnabled val="1"/>
        </dgm:presLayoutVars>
      </dgm:prSet>
      <dgm:spPr/>
    </dgm:pt>
  </dgm:ptLst>
  <dgm:cxnLst>
    <dgm:cxn modelId="{B5E6F602-A6A1-4650-AF1C-BBD8A55655B0}" srcId="{57AE5FFE-E52E-42D4-AE4E-5C813D7F94ED}" destId="{792B9A6B-5A90-477E-AF46-653DA46CD1B2}" srcOrd="1" destOrd="0" parTransId="{62153637-AEFF-4F7B-AD7F-985D43726D10}" sibTransId="{2618F074-3FC9-4F96-A363-00714FD67E2D}"/>
    <dgm:cxn modelId="{10A4C568-95D8-464D-9598-59171BF05BF7}" srcId="{57AE5FFE-E52E-42D4-AE4E-5C813D7F94ED}" destId="{DD5EF9BC-0506-40C9-9685-4993C022EB3D}" srcOrd="0" destOrd="0" parTransId="{3398CF84-97A1-4ED5-80D4-ED82E2D0D158}" sibTransId="{FA33DB6A-54A9-4864-A4A1-F6BA00BD39A8}"/>
    <dgm:cxn modelId="{C6E95577-8DE9-47A4-9251-D27B93C91A5C}" type="presOf" srcId="{FA33DB6A-54A9-4864-A4A1-F6BA00BD39A8}" destId="{48555376-EDB8-47F9-B2C3-6843F01464EF}" srcOrd="0" destOrd="0" presId="urn:microsoft.com/office/officeart/2005/8/layout/vProcess5"/>
    <dgm:cxn modelId="{C7C7E57B-DEB4-4956-8155-4E777C090C7C}" type="presOf" srcId="{792B9A6B-5A90-477E-AF46-653DA46CD1B2}" destId="{9A4D9B16-844F-42DB-807F-1350A541D78C}" srcOrd="1" destOrd="0" presId="urn:microsoft.com/office/officeart/2005/8/layout/vProcess5"/>
    <dgm:cxn modelId="{F5CCFB81-8BF5-4541-9899-F6E410204326}" srcId="{57AE5FFE-E52E-42D4-AE4E-5C813D7F94ED}" destId="{F86DEA88-4238-4044-900C-9B9AD252AEDB}" srcOrd="2" destOrd="0" parTransId="{501439D9-F175-42EF-A853-980C996F2C84}" sibTransId="{7B8CF0FC-6574-4465-902C-1DE7F696B01F}"/>
    <dgm:cxn modelId="{6CE7579A-9102-4D6E-A2D2-D82A5388D26C}" type="presOf" srcId="{F86DEA88-4238-4044-900C-9B9AD252AEDB}" destId="{EDC67F41-B241-4D89-87F0-4328761647E6}" srcOrd="0" destOrd="0" presId="urn:microsoft.com/office/officeart/2005/8/layout/vProcess5"/>
    <dgm:cxn modelId="{3CC6C7A9-A0FA-4009-B495-1FB28BCC9E5E}" type="presOf" srcId="{F86DEA88-4238-4044-900C-9B9AD252AEDB}" destId="{EBD63F3A-9B5A-4B14-8AAB-7ABE7D285458}" srcOrd="1" destOrd="0" presId="urn:microsoft.com/office/officeart/2005/8/layout/vProcess5"/>
    <dgm:cxn modelId="{6F76A2D6-DD30-4E2F-973C-EB79031758B4}" type="presOf" srcId="{DD5EF9BC-0506-40C9-9685-4993C022EB3D}" destId="{39E65398-C3B4-4CC6-B1D1-4669E6308F46}" srcOrd="1" destOrd="0" presId="urn:microsoft.com/office/officeart/2005/8/layout/vProcess5"/>
    <dgm:cxn modelId="{F1DF62D7-34CD-4B6F-832B-CFC8BBC6AB87}" type="presOf" srcId="{2618F074-3FC9-4F96-A363-00714FD67E2D}" destId="{5C74DC71-4D57-47E5-A9E1-DE2650CAE345}" srcOrd="0" destOrd="0" presId="urn:microsoft.com/office/officeart/2005/8/layout/vProcess5"/>
    <dgm:cxn modelId="{88F1D6DE-AEA4-4671-A77F-049450F8AC90}" type="presOf" srcId="{DD5EF9BC-0506-40C9-9685-4993C022EB3D}" destId="{330CF8DE-B4B2-4021-AB8B-FB8AF672241B}" srcOrd="0" destOrd="0" presId="urn:microsoft.com/office/officeart/2005/8/layout/vProcess5"/>
    <dgm:cxn modelId="{8CADC3E7-A57E-445A-8E13-22E79C9FBBE4}" type="presOf" srcId="{792B9A6B-5A90-477E-AF46-653DA46CD1B2}" destId="{652DF3EB-98E8-40EF-8F13-DDB7E5BB05C9}" srcOrd="0" destOrd="0" presId="urn:microsoft.com/office/officeart/2005/8/layout/vProcess5"/>
    <dgm:cxn modelId="{BF273FF6-4FD4-4BAE-8FE2-4C712A7B3DD6}" type="presOf" srcId="{57AE5FFE-E52E-42D4-AE4E-5C813D7F94ED}" destId="{E588E226-9144-4181-851F-1EBF560117C0}" srcOrd="0" destOrd="0" presId="urn:microsoft.com/office/officeart/2005/8/layout/vProcess5"/>
    <dgm:cxn modelId="{3351CC8E-4978-46D1-BDC3-912B2F040687}" type="presParOf" srcId="{E588E226-9144-4181-851F-1EBF560117C0}" destId="{6BDE6D8A-57C6-4E23-82F5-9F6ADA7A970F}" srcOrd="0" destOrd="0" presId="urn:microsoft.com/office/officeart/2005/8/layout/vProcess5"/>
    <dgm:cxn modelId="{71E2672C-DFC1-41C2-A045-DDBFED8B8290}" type="presParOf" srcId="{E588E226-9144-4181-851F-1EBF560117C0}" destId="{330CF8DE-B4B2-4021-AB8B-FB8AF672241B}" srcOrd="1" destOrd="0" presId="urn:microsoft.com/office/officeart/2005/8/layout/vProcess5"/>
    <dgm:cxn modelId="{3F322E78-1B45-43C5-9351-362FB2E443D9}" type="presParOf" srcId="{E588E226-9144-4181-851F-1EBF560117C0}" destId="{652DF3EB-98E8-40EF-8F13-DDB7E5BB05C9}" srcOrd="2" destOrd="0" presId="urn:microsoft.com/office/officeart/2005/8/layout/vProcess5"/>
    <dgm:cxn modelId="{507A5D3B-C963-4853-A1AA-DE38557124E0}" type="presParOf" srcId="{E588E226-9144-4181-851F-1EBF560117C0}" destId="{EDC67F41-B241-4D89-87F0-4328761647E6}" srcOrd="3" destOrd="0" presId="urn:microsoft.com/office/officeart/2005/8/layout/vProcess5"/>
    <dgm:cxn modelId="{B46D6F0B-5CF0-46A0-93A3-1DA750C0BB9C}" type="presParOf" srcId="{E588E226-9144-4181-851F-1EBF560117C0}" destId="{48555376-EDB8-47F9-B2C3-6843F01464EF}" srcOrd="4" destOrd="0" presId="urn:microsoft.com/office/officeart/2005/8/layout/vProcess5"/>
    <dgm:cxn modelId="{484A4DB3-8141-4080-A06C-4256B5E99634}" type="presParOf" srcId="{E588E226-9144-4181-851F-1EBF560117C0}" destId="{5C74DC71-4D57-47E5-A9E1-DE2650CAE345}" srcOrd="5" destOrd="0" presId="urn:microsoft.com/office/officeart/2005/8/layout/vProcess5"/>
    <dgm:cxn modelId="{818C0667-F1B8-4DE8-A83E-06572C2A3923}" type="presParOf" srcId="{E588E226-9144-4181-851F-1EBF560117C0}" destId="{39E65398-C3B4-4CC6-B1D1-4669E6308F46}" srcOrd="6" destOrd="0" presId="urn:microsoft.com/office/officeart/2005/8/layout/vProcess5"/>
    <dgm:cxn modelId="{94045BB9-3BD1-4E85-ACA3-01887651EBEC}" type="presParOf" srcId="{E588E226-9144-4181-851F-1EBF560117C0}" destId="{9A4D9B16-844F-42DB-807F-1350A541D78C}" srcOrd="7" destOrd="0" presId="urn:microsoft.com/office/officeart/2005/8/layout/vProcess5"/>
    <dgm:cxn modelId="{F313599B-10EF-4A55-AC59-F00D6CAA93D6}" type="presParOf" srcId="{E588E226-9144-4181-851F-1EBF560117C0}" destId="{EBD63F3A-9B5A-4B14-8AAB-7ABE7D285458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D719679-36C8-4DD4-801C-064A3E70FE64}" type="doc">
      <dgm:prSet loTypeId="urn:microsoft.com/office/officeart/2005/8/layout/hierarchy1" loCatId="hierarchy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8E103803-2A7D-4686-AC2F-E35151F251EE}">
      <dgm:prSet/>
      <dgm:spPr/>
      <dgm:t>
        <a:bodyPr/>
        <a:lstStyle/>
        <a:p>
          <a:r>
            <a:rPr lang="en-US" dirty="0"/>
            <a:t>- </a:t>
          </a:r>
          <a:r>
            <a:rPr lang="en-US" b="1" dirty="0"/>
            <a:t>forma </a:t>
          </a:r>
          <a:r>
            <a:rPr lang="en-US" b="1" dirty="0" err="1"/>
            <a:t>scritta</a:t>
          </a:r>
          <a:r>
            <a:rPr lang="en-US" b="1" dirty="0"/>
            <a:t> </a:t>
          </a:r>
          <a:r>
            <a:rPr lang="en-US" b="1" dirty="0" err="1"/>
            <a:t>tramite</a:t>
          </a:r>
          <a:r>
            <a:rPr lang="en-US" b="1" dirty="0"/>
            <a:t> </a:t>
          </a:r>
          <a:r>
            <a:rPr lang="en-US" b="1" dirty="0" err="1"/>
            <a:t>posta</a:t>
          </a:r>
          <a:r>
            <a:rPr lang="en-US" b="1" dirty="0"/>
            <a:t> </a:t>
          </a:r>
          <a:r>
            <a:rPr lang="en-US" b="1" dirty="0" err="1"/>
            <a:t>cartacea</a:t>
          </a:r>
          <a:r>
            <a:rPr lang="en-US" dirty="0"/>
            <a:t> </a:t>
          </a:r>
          <a:r>
            <a:rPr lang="en-US" dirty="0" err="1"/>
            <a:t>riservata</a:t>
          </a:r>
          <a:r>
            <a:rPr lang="en-US" dirty="0"/>
            <a:t> da </a:t>
          </a:r>
          <a:r>
            <a:rPr lang="en-US" dirty="0" err="1"/>
            <a:t>inviare</a:t>
          </a:r>
          <a:r>
            <a:rPr lang="en-US" dirty="0"/>
            <a:t> in </a:t>
          </a:r>
          <a:r>
            <a:rPr lang="en-US" dirty="0" err="1"/>
            <a:t>busta</a:t>
          </a:r>
          <a:r>
            <a:rPr lang="en-US" dirty="0"/>
            <a:t> sigillata con </a:t>
          </a:r>
          <a:r>
            <a:rPr lang="en-US" dirty="0" err="1"/>
            <a:t>raccomandata</a:t>
          </a:r>
          <a:r>
            <a:rPr lang="en-US" dirty="0"/>
            <a:t> </a:t>
          </a:r>
          <a:r>
            <a:rPr lang="en-US" dirty="0" err="1"/>
            <a:t>a/r</a:t>
          </a:r>
          <a:r>
            <a:rPr lang="en-US" dirty="0"/>
            <a:t> al </a:t>
          </a:r>
          <a:r>
            <a:rPr lang="en-US" dirty="0" err="1"/>
            <a:t>Gestore</a:t>
          </a:r>
          <a:r>
            <a:rPr lang="en-US" dirty="0"/>
            <a:t> </a:t>
          </a:r>
          <a:r>
            <a:rPr lang="en-US" dirty="0" err="1"/>
            <a:t>delle</a:t>
          </a:r>
          <a:r>
            <a:rPr lang="en-US" dirty="0"/>
            <a:t> </a:t>
          </a:r>
          <a:r>
            <a:rPr lang="en-US" dirty="0" err="1"/>
            <a:t>segnalazioni</a:t>
          </a:r>
          <a:r>
            <a:rPr lang="en-US" dirty="0"/>
            <a:t> </a:t>
          </a:r>
          <a:r>
            <a:rPr lang="en-US" dirty="0" err="1"/>
            <a:t>nominato</a:t>
          </a:r>
          <a:r>
            <a:rPr lang="en-US" dirty="0"/>
            <a:t>, </a:t>
          </a:r>
          <a:r>
            <a:rPr lang="en-US" dirty="0" err="1"/>
            <a:t>all’indirizzo</a:t>
          </a:r>
          <a:r>
            <a:rPr lang="en-US" dirty="0"/>
            <a:t>  Via </a:t>
          </a:r>
          <a:r>
            <a:rPr lang="it-IT" dirty="0"/>
            <a:t>Via di Roma, 39, 48121 Ravenna</a:t>
          </a:r>
          <a:r>
            <a:rPr lang="en-US" dirty="0"/>
            <a:t> </a:t>
          </a:r>
          <a:r>
            <a:rPr lang="en-US" dirty="0" err="1"/>
            <a:t>prevedendo</a:t>
          </a:r>
          <a:r>
            <a:rPr lang="en-US" dirty="0"/>
            <a:t> </a:t>
          </a:r>
          <a:r>
            <a:rPr lang="en-US" dirty="0" err="1"/>
            <a:t>che</a:t>
          </a:r>
          <a:r>
            <a:rPr lang="en-US" dirty="0"/>
            <a:t> la </a:t>
          </a:r>
          <a:r>
            <a:rPr lang="en-US" dirty="0" err="1"/>
            <a:t>segnalazione</a:t>
          </a:r>
          <a:r>
            <a:rPr lang="en-US" dirty="0"/>
            <a:t> </a:t>
          </a:r>
          <a:r>
            <a:rPr lang="en-US" dirty="0" err="1"/>
            <a:t>venga</a:t>
          </a:r>
          <a:r>
            <a:rPr lang="en-US" dirty="0"/>
            <a:t> </a:t>
          </a:r>
          <a:r>
            <a:rPr lang="en-US" dirty="0" err="1"/>
            <a:t>inserita</a:t>
          </a:r>
          <a:r>
            <a:rPr lang="en-US" dirty="0"/>
            <a:t> in </a:t>
          </a:r>
          <a:r>
            <a:rPr lang="en-US" dirty="0" err="1"/>
            <a:t>tre</a:t>
          </a:r>
          <a:r>
            <a:rPr lang="en-US" dirty="0"/>
            <a:t> </a:t>
          </a:r>
          <a:r>
            <a:rPr lang="en-US" dirty="0" err="1"/>
            <a:t>buste</a:t>
          </a:r>
          <a:r>
            <a:rPr lang="en-US" dirty="0"/>
            <a:t> </a:t>
          </a:r>
          <a:r>
            <a:rPr lang="en-US" dirty="0" err="1"/>
            <a:t>chiuse</a:t>
          </a:r>
          <a:r>
            <a:rPr lang="en-US" dirty="0"/>
            <a:t>, </a:t>
          </a:r>
          <a:r>
            <a:rPr lang="en-US" dirty="0" err="1"/>
            <a:t>includendo</a:t>
          </a:r>
          <a:r>
            <a:rPr lang="en-US" dirty="0"/>
            <a:t>, </a:t>
          </a:r>
          <a:r>
            <a:rPr lang="en-US" dirty="0" err="1"/>
            <a:t>nella</a:t>
          </a:r>
          <a:r>
            <a:rPr lang="en-US" dirty="0"/>
            <a:t> prima, i </a:t>
          </a:r>
          <a:r>
            <a:rPr lang="en-US" dirty="0" err="1"/>
            <a:t>dati</a:t>
          </a:r>
          <a:r>
            <a:rPr lang="en-US" dirty="0"/>
            <a:t> </a:t>
          </a:r>
          <a:r>
            <a:rPr lang="en-US" dirty="0" err="1"/>
            <a:t>identificativi</a:t>
          </a:r>
          <a:r>
            <a:rPr lang="en-US" dirty="0"/>
            <a:t> del </a:t>
          </a:r>
          <a:r>
            <a:rPr lang="en-US" dirty="0" err="1"/>
            <a:t>segnalante</a:t>
          </a:r>
          <a:r>
            <a:rPr lang="en-US" dirty="0"/>
            <a:t>, </a:t>
          </a:r>
          <a:r>
            <a:rPr lang="en-US" dirty="0" err="1"/>
            <a:t>unitamente</a:t>
          </a:r>
          <a:r>
            <a:rPr lang="en-US" dirty="0"/>
            <a:t> a un </a:t>
          </a:r>
          <a:r>
            <a:rPr lang="en-US" dirty="0" err="1"/>
            <a:t>documento</a:t>
          </a:r>
          <a:r>
            <a:rPr lang="en-US" dirty="0"/>
            <a:t> di </a:t>
          </a:r>
          <a:r>
            <a:rPr lang="en-US" dirty="0" err="1"/>
            <a:t>identità</a:t>
          </a:r>
          <a:r>
            <a:rPr lang="en-US" dirty="0"/>
            <a:t>; </a:t>
          </a:r>
          <a:r>
            <a:rPr lang="en-US" dirty="0" err="1"/>
            <a:t>nella</a:t>
          </a:r>
          <a:r>
            <a:rPr lang="en-US" dirty="0"/>
            <a:t> </a:t>
          </a:r>
          <a:r>
            <a:rPr lang="en-US" dirty="0" err="1"/>
            <a:t>seconda</a:t>
          </a:r>
          <a:r>
            <a:rPr lang="en-US" dirty="0"/>
            <a:t>, </a:t>
          </a:r>
          <a:r>
            <a:rPr lang="en-US" dirty="0" err="1"/>
            <a:t>l’oggetto</a:t>
          </a:r>
          <a:r>
            <a:rPr lang="en-US" dirty="0"/>
            <a:t> </a:t>
          </a:r>
          <a:r>
            <a:rPr lang="en-US" dirty="0" err="1"/>
            <a:t>della</a:t>
          </a:r>
          <a:r>
            <a:rPr lang="en-US" dirty="0"/>
            <a:t> </a:t>
          </a:r>
          <a:r>
            <a:rPr lang="en-US" dirty="0" err="1"/>
            <a:t>segnalazione</a:t>
          </a:r>
          <a:r>
            <a:rPr lang="en-US" dirty="0"/>
            <a:t>; </a:t>
          </a:r>
          <a:r>
            <a:rPr lang="en-US" dirty="0" err="1"/>
            <a:t>entrambe</a:t>
          </a:r>
          <a:r>
            <a:rPr lang="en-US" dirty="0"/>
            <a:t> le </a:t>
          </a:r>
          <a:r>
            <a:rPr lang="en-US" dirty="0" err="1"/>
            <a:t>buste</a:t>
          </a:r>
          <a:r>
            <a:rPr lang="en-US" dirty="0"/>
            <a:t> </a:t>
          </a:r>
          <a:r>
            <a:rPr lang="en-US" dirty="0" err="1"/>
            <a:t>dovranno</a:t>
          </a:r>
          <a:r>
            <a:rPr lang="en-US" dirty="0"/>
            <a:t> poi </a:t>
          </a:r>
          <a:r>
            <a:rPr lang="en-US" dirty="0" err="1"/>
            <a:t>essere</a:t>
          </a:r>
          <a:r>
            <a:rPr lang="en-US" dirty="0"/>
            <a:t> </a:t>
          </a:r>
          <a:r>
            <a:rPr lang="en-US" dirty="0" err="1"/>
            <a:t>inserite</a:t>
          </a:r>
          <a:r>
            <a:rPr lang="en-US" dirty="0"/>
            <a:t> in una terza </a:t>
          </a:r>
          <a:r>
            <a:rPr lang="en-US" dirty="0" err="1"/>
            <a:t>busta</a:t>
          </a:r>
          <a:r>
            <a:rPr lang="en-US" dirty="0"/>
            <a:t> </a:t>
          </a:r>
          <a:r>
            <a:rPr lang="en-US" dirty="0" err="1"/>
            <a:t>riportando</a:t>
          </a:r>
          <a:r>
            <a:rPr lang="en-US" dirty="0"/>
            <a:t>, </a:t>
          </a:r>
          <a:r>
            <a:rPr lang="en-US" dirty="0" err="1"/>
            <a:t>all’esterno</a:t>
          </a:r>
          <a:r>
            <a:rPr lang="en-US" dirty="0"/>
            <a:t>, la </a:t>
          </a:r>
          <a:r>
            <a:rPr lang="en-US" dirty="0" err="1"/>
            <a:t>dicitura</a:t>
          </a:r>
          <a:r>
            <a:rPr lang="en-US" dirty="0"/>
            <a:t> “</a:t>
          </a:r>
          <a:r>
            <a:rPr lang="en-US" dirty="0" err="1"/>
            <a:t>riservata</a:t>
          </a:r>
          <a:r>
            <a:rPr lang="en-US" dirty="0"/>
            <a:t> al </a:t>
          </a:r>
          <a:r>
            <a:rPr lang="en-US" dirty="0" err="1"/>
            <a:t>gestore</a:t>
          </a:r>
          <a:r>
            <a:rPr lang="en-US" dirty="0"/>
            <a:t> </a:t>
          </a:r>
          <a:r>
            <a:rPr lang="en-US" dirty="0" err="1"/>
            <a:t>della</a:t>
          </a:r>
          <a:r>
            <a:rPr lang="en-US" dirty="0"/>
            <a:t> </a:t>
          </a:r>
          <a:r>
            <a:rPr lang="en-US" dirty="0" err="1"/>
            <a:t>segnalazione</a:t>
          </a:r>
          <a:r>
            <a:rPr lang="en-US" dirty="0"/>
            <a:t>”. </a:t>
          </a:r>
          <a:r>
            <a:rPr lang="en-US" dirty="0" err="1"/>
            <a:t>All’esterno</a:t>
          </a:r>
          <a:r>
            <a:rPr lang="en-US" dirty="0"/>
            <a:t> </a:t>
          </a:r>
          <a:r>
            <a:rPr lang="en-US" dirty="0" err="1"/>
            <a:t>della</a:t>
          </a:r>
          <a:r>
            <a:rPr lang="en-US" dirty="0"/>
            <a:t> </a:t>
          </a:r>
          <a:r>
            <a:rPr lang="en-US" dirty="0" err="1"/>
            <a:t>busta</a:t>
          </a:r>
          <a:r>
            <a:rPr lang="en-US" dirty="0"/>
            <a:t> e </a:t>
          </a:r>
          <a:r>
            <a:rPr lang="en-US" dirty="0" err="1"/>
            <a:t>nell’oggetto</a:t>
          </a:r>
          <a:r>
            <a:rPr lang="en-US" dirty="0"/>
            <a:t> </a:t>
          </a:r>
          <a:r>
            <a:rPr lang="en-US" dirty="0" err="1"/>
            <a:t>della</a:t>
          </a:r>
          <a:r>
            <a:rPr lang="en-US" dirty="0"/>
            <a:t> </a:t>
          </a:r>
          <a:r>
            <a:rPr lang="en-US" dirty="0" err="1"/>
            <a:t>comunicazione</a:t>
          </a:r>
          <a:r>
            <a:rPr lang="en-US" dirty="0"/>
            <a:t> </a:t>
          </a:r>
          <a:r>
            <a:rPr lang="en-US" dirty="0" err="1"/>
            <a:t>il</a:t>
          </a:r>
          <a:r>
            <a:rPr lang="en-US" dirty="0"/>
            <a:t> </a:t>
          </a:r>
          <a:r>
            <a:rPr lang="en-US" dirty="0" err="1"/>
            <a:t>Segnalante</a:t>
          </a:r>
          <a:r>
            <a:rPr lang="en-US" dirty="0"/>
            <a:t> </a:t>
          </a:r>
          <a:r>
            <a:rPr lang="en-US" dirty="0" err="1"/>
            <a:t>dovrà</a:t>
          </a:r>
          <a:r>
            <a:rPr lang="en-US" dirty="0"/>
            <a:t> </a:t>
          </a:r>
          <a:r>
            <a:rPr lang="en-US" dirty="0" err="1"/>
            <a:t>esplicitare</a:t>
          </a:r>
          <a:r>
            <a:rPr lang="en-US" dirty="0"/>
            <a:t> </a:t>
          </a:r>
          <a:r>
            <a:rPr lang="en-US" dirty="0" err="1"/>
            <a:t>che</a:t>
          </a:r>
          <a:r>
            <a:rPr lang="en-US" dirty="0"/>
            <a:t> </a:t>
          </a:r>
          <a:r>
            <a:rPr lang="en-US" dirty="0" err="1"/>
            <a:t>si</a:t>
          </a:r>
          <a:r>
            <a:rPr lang="en-US" dirty="0"/>
            <a:t> </a:t>
          </a:r>
          <a:r>
            <a:rPr lang="en-US" dirty="0" err="1"/>
            <a:t>tratta</a:t>
          </a:r>
          <a:r>
            <a:rPr lang="en-US" dirty="0"/>
            <a:t> di “</a:t>
          </a:r>
          <a:r>
            <a:rPr lang="en-US" dirty="0" err="1"/>
            <a:t>Segnalazione</a:t>
          </a:r>
          <a:r>
            <a:rPr lang="en-US" dirty="0"/>
            <a:t> Whistleblowing”. </a:t>
          </a:r>
        </a:p>
      </dgm:t>
    </dgm:pt>
    <dgm:pt modelId="{8355DC5F-340B-44FA-BACF-BAE3FAEA0DF9}" type="parTrans" cxnId="{4F3D5241-4688-43D5-AA69-59CABDCE1A36}">
      <dgm:prSet/>
      <dgm:spPr/>
      <dgm:t>
        <a:bodyPr/>
        <a:lstStyle/>
        <a:p>
          <a:endParaRPr lang="en-US"/>
        </a:p>
      </dgm:t>
    </dgm:pt>
    <dgm:pt modelId="{EB39548C-EA1D-4EDD-A6BE-631BA9C55731}" type="sibTrans" cxnId="{4F3D5241-4688-43D5-AA69-59CABDCE1A36}">
      <dgm:prSet/>
      <dgm:spPr/>
      <dgm:t>
        <a:bodyPr/>
        <a:lstStyle/>
        <a:p>
          <a:endParaRPr lang="en-US"/>
        </a:p>
      </dgm:t>
    </dgm:pt>
    <dgm:pt modelId="{9D6A56C8-6DFF-4285-8149-F5786E0E5417}">
      <dgm:prSet/>
      <dgm:spPr/>
      <dgm:t>
        <a:bodyPr/>
        <a:lstStyle/>
        <a:p>
          <a:r>
            <a:rPr lang="en-US" b="1" dirty="0"/>
            <a:t>- forma </a:t>
          </a:r>
          <a:r>
            <a:rPr lang="en-US" b="1" dirty="0" err="1"/>
            <a:t>orale</a:t>
          </a:r>
          <a:r>
            <a:rPr lang="en-US" b="1" dirty="0"/>
            <a:t>: </a:t>
          </a:r>
          <a:r>
            <a:rPr lang="en-US" dirty="0" err="1"/>
            <a:t>tramite</a:t>
          </a:r>
          <a:r>
            <a:rPr lang="en-US" dirty="0"/>
            <a:t> </a:t>
          </a:r>
          <a:r>
            <a:rPr lang="en-US" dirty="0" err="1"/>
            <a:t>attraverso</a:t>
          </a:r>
          <a:r>
            <a:rPr lang="en-US" dirty="0"/>
            <a:t> una </a:t>
          </a:r>
          <a:r>
            <a:rPr lang="en-US" dirty="0" err="1"/>
            <a:t>linea</a:t>
          </a:r>
          <a:r>
            <a:rPr lang="en-US" dirty="0"/>
            <a:t> </a:t>
          </a:r>
          <a:r>
            <a:rPr lang="en-US" dirty="0" err="1"/>
            <a:t>telefonica</a:t>
          </a:r>
          <a:r>
            <a:rPr lang="en-US" dirty="0"/>
            <a:t> </a:t>
          </a:r>
          <a:r>
            <a:rPr lang="en-US" dirty="0" err="1"/>
            <a:t>dedicata</a:t>
          </a:r>
          <a:r>
            <a:rPr lang="en-US" dirty="0"/>
            <a:t>, al </a:t>
          </a:r>
          <a:r>
            <a:rPr lang="en-US" dirty="0" err="1"/>
            <a:t>numero</a:t>
          </a:r>
          <a:r>
            <a:rPr lang="en-US" dirty="0"/>
            <a:t> </a:t>
          </a:r>
          <a:r>
            <a:rPr lang="it-IT" dirty="0"/>
            <a:t>XXX </a:t>
          </a:r>
        </a:p>
        <a:p>
          <a:r>
            <a:rPr lang="it-IT" dirty="0"/>
            <a:t>attiva dal lunedì al venerdì dalle 9 alle 13 e dalle 15 alle 17</a:t>
          </a:r>
          <a:endParaRPr lang="en-US" dirty="0">
            <a:highlight>
              <a:srgbClr val="FFFF00"/>
            </a:highlight>
          </a:endParaRPr>
        </a:p>
      </dgm:t>
    </dgm:pt>
    <dgm:pt modelId="{5F201FE2-F18E-4DFA-A166-A2B5644A6A5F}" type="parTrans" cxnId="{8360536D-81B5-4F36-BC10-869692467D81}">
      <dgm:prSet/>
      <dgm:spPr/>
      <dgm:t>
        <a:bodyPr/>
        <a:lstStyle/>
        <a:p>
          <a:endParaRPr lang="en-US"/>
        </a:p>
      </dgm:t>
    </dgm:pt>
    <dgm:pt modelId="{36904A78-74EA-4814-B820-78161C077638}" type="sibTrans" cxnId="{8360536D-81B5-4F36-BC10-869692467D81}">
      <dgm:prSet/>
      <dgm:spPr/>
      <dgm:t>
        <a:bodyPr/>
        <a:lstStyle/>
        <a:p>
          <a:endParaRPr lang="en-US"/>
        </a:p>
      </dgm:t>
    </dgm:pt>
    <dgm:pt modelId="{71876F38-13D0-48BF-84D1-B94E358BE248}" type="pres">
      <dgm:prSet presAssocID="{CD719679-36C8-4DD4-801C-064A3E70FE64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3D4CAFC6-AE95-4597-8D13-C4430A988123}" type="pres">
      <dgm:prSet presAssocID="{8E103803-2A7D-4686-AC2F-E35151F251EE}" presName="hierRoot1" presStyleCnt="0"/>
      <dgm:spPr/>
    </dgm:pt>
    <dgm:pt modelId="{9C165EBE-FBAF-434C-92E0-0C67AD7505FB}" type="pres">
      <dgm:prSet presAssocID="{8E103803-2A7D-4686-AC2F-E35151F251EE}" presName="composite" presStyleCnt="0"/>
      <dgm:spPr/>
    </dgm:pt>
    <dgm:pt modelId="{5E603D7B-E7E9-46F1-A11D-98A54E95D5FB}" type="pres">
      <dgm:prSet presAssocID="{8E103803-2A7D-4686-AC2F-E35151F251EE}" presName="background" presStyleLbl="node0" presStyleIdx="0" presStyleCnt="2"/>
      <dgm:spPr/>
    </dgm:pt>
    <dgm:pt modelId="{00170B91-C1B2-4B0F-B439-9C86DC15AB7F}" type="pres">
      <dgm:prSet presAssocID="{8E103803-2A7D-4686-AC2F-E35151F251EE}" presName="text" presStyleLbl="fgAcc0" presStyleIdx="0" presStyleCnt="2">
        <dgm:presLayoutVars>
          <dgm:chPref val="3"/>
        </dgm:presLayoutVars>
      </dgm:prSet>
      <dgm:spPr/>
    </dgm:pt>
    <dgm:pt modelId="{95AAB41C-31C0-498D-A88C-8E0447B4ABE0}" type="pres">
      <dgm:prSet presAssocID="{8E103803-2A7D-4686-AC2F-E35151F251EE}" presName="hierChild2" presStyleCnt="0"/>
      <dgm:spPr/>
    </dgm:pt>
    <dgm:pt modelId="{74C0A433-09A8-475A-8744-9473FBEB4189}" type="pres">
      <dgm:prSet presAssocID="{9D6A56C8-6DFF-4285-8149-F5786E0E5417}" presName="hierRoot1" presStyleCnt="0"/>
      <dgm:spPr/>
    </dgm:pt>
    <dgm:pt modelId="{A87C00A9-BC39-4E75-BC6C-01905C54427C}" type="pres">
      <dgm:prSet presAssocID="{9D6A56C8-6DFF-4285-8149-F5786E0E5417}" presName="composite" presStyleCnt="0"/>
      <dgm:spPr/>
    </dgm:pt>
    <dgm:pt modelId="{5F3FDFA0-0B14-4B0A-A8A3-732211893D1C}" type="pres">
      <dgm:prSet presAssocID="{9D6A56C8-6DFF-4285-8149-F5786E0E5417}" presName="background" presStyleLbl="node0" presStyleIdx="1" presStyleCnt="2"/>
      <dgm:spPr/>
    </dgm:pt>
    <dgm:pt modelId="{F872ACCD-DDEE-4148-B5F9-D459FA9E1955}" type="pres">
      <dgm:prSet presAssocID="{9D6A56C8-6DFF-4285-8149-F5786E0E5417}" presName="text" presStyleLbl="fgAcc0" presStyleIdx="1" presStyleCnt="2">
        <dgm:presLayoutVars>
          <dgm:chPref val="3"/>
        </dgm:presLayoutVars>
      </dgm:prSet>
      <dgm:spPr/>
    </dgm:pt>
    <dgm:pt modelId="{EBC4DB87-CFE0-4A52-A2FA-A3A330AEF245}" type="pres">
      <dgm:prSet presAssocID="{9D6A56C8-6DFF-4285-8149-F5786E0E5417}" presName="hierChild2" presStyleCnt="0"/>
      <dgm:spPr/>
    </dgm:pt>
  </dgm:ptLst>
  <dgm:cxnLst>
    <dgm:cxn modelId="{4F3D5241-4688-43D5-AA69-59CABDCE1A36}" srcId="{CD719679-36C8-4DD4-801C-064A3E70FE64}" destId="{8E103803-2A7D-4686-AC2F-E35151F251EE}" srcOrd="0" destOrd="0" parTransId="{8355DC5F-340B-44FA-BACF-BAE3FAEA0DF9}" sibTransId="{EB39548C-EA1D-4EDD-A6BE-631BA9C55731}"/>
    <dgm:cxn modelId="{8360536D-81B5-4F36-BC10-869692467D81}" srcId="{CD719679-36C8-4DD4-801C-064A3E70FE64}" destId="{9D6A56C8-6DFF-4285-8149-F5786E0E5417}" srcOrd="1" destOrd="0" parTransId="{5F201FE2-F18E-4DFA-A166-A2B5644A6A5F}" sibTransId="{36904A78-74EA-4814-B820-78161C077638}"/>
    <dgm:cxn modelId="{C0ADA272-0335-4D36-BD76-9B7158407730}" type="presOf" srcId="{8E103803-2A7D-4686-AC2F-E35151F251EE}" destId="{00170B91-C1B2-4B0F-B439-9C86DC15AB7F}" srcOrd="0" destOrd="0" presId="urn:microsoft.com/office/officeart/2005/8/layout/hierarchy1"/>
    <dgm:cxn modelId="{ED08A179-3611-4241-8FC3-650317F4EF31}" type="presOf" srcId="{CD719679-36C8-4DD4-801C-064A3E70FE64}" destId="{71876F38-13D0-48BF-84D1-B94E358BE248}" srcOrd="0" destOrd="0" presId="urn:microsoft.com/office/officeart/2005/8/layout/hierarchy1"/>
    <dgm:cxn modelId="{04957E8F-C223-4188-B9B5-BBB3AD8173F9}" type="presOf" srcId="{9D6A56C8-6DFF-4285-8149-F5786E0E5417}" destId="{F872ACCD-DDEE-4148-B5F9-D459FA9E1955}" srcOrd="0" destOrd="0" presId="urn:microsoft.com/office/officeart/2005/8/layout/hierarchy1"/>
    <dgm:cxn modelId="{41ABCF45-6EBB-4098-8B8A-DEC69E638E27}" type="presParOf" srcId="{71876F38-13D0-48BF-84D1-B94E358BE248}" destId="{3D4CAFC6-AE95-4597-8D13-C4430A988123}" srcOrd="0" destOrd="0" presId="urn:microsoft.com/office/officeart/2005/8/layout/hierarchy1"/>
    <dgm:cxn modelId="{A7DDA5A4-F2F5-426A-BF05-FEA2027C7ECB}" type="presParOf" srcId="{3D4CAFC6-AE95-4597-8D13-C4430A988123}" destId="{9C165EBE-FBAF-434C-92E0-0C67AD7505FB}" srcOrd="0" destOrd="0" presId="urn:microsoft.com/office/officeart/2005/8/layout/hierarchy1"/>
    <dgm:cxn modelId="{B8569A37-CC8F-4649-9C0B-AC57AFC74989}" type="presParOf" srcId="{9C165EBE-FBAF-434C-92E0-0C67AD7505FB}" destId="{5E603D7B-E7E9-46F1-A11D-98A54E95D5FB}" srcOrd="0" destOrd="0" presId="urn:microsoft.com/office/officeart/2005/8/layout/hierarchy1"/>
    <dgm:cxn modelId="{97EE5C11-D7D6-4462-A5B4-FC1357BCF92C}" type="presParOf" srcId="{9C165EBE-FBAF-434C-92E0-0C67AD7505FB}" destId="{00170B91-C1B2-4B0F-B439-9C86DC15AB7F}" srcOrd="1" destOrd="0" presId="urn:microsoft.com/office/officeart/2005/8/layout/hierarchy1"/>
    <dgm:cxn modelId="{271D6019-1C91-4E2A-8FD1-7504FA186149}" type="presParOf" srcId="{3D4CAFC6-AE95-4597-8D13-C4430A988123}" destId="{95AAB41C-31C0-498D-A88C-8E0447B4ABE0}" srcOrd="1" destOrd="0" presId="urn:microsoft.com/office/officeart/2005/8/layout/hierarchy1"/>
    <dgm:cxn modelId="{9882B977-CEB9-481A-B906-360DEC6165FA}" type="presParOf" srcId="{71876F38-13D0-48BF-84D1-B94E358BE248}" destId="{74C0A433-09A8-475A-8744-9473FBEB4189}" srcOrd="1" destOrd="0" presId="urn:microsoft.com/office/officeart/2005/8/layout/hierarchy1"/>
    <dgm:cxn modelId="{B6D7B0FE-C478-432A-A349-1FC2400151CB}" type="presParOf" srcId="{74C0A433-09A8-475A-8744-9473FBEB4189}" destId="{A87C00A9-BC39-4E75-BC6C-01905C54427C}" srcOrd="0" destOrd="0" presId="urn:microsoft.com/office/officeart/2005/8/layout/hierarchy1"/>
    <dgm:cxn modelId="{DEBF6F37-4275-4C17-BA6D-1FEE12D72AEE}" type="presParOf" srcId="{A87C00A9-BC39-4E75-BC6C-01905C54427C}" destId="{5F3FDFA0-0B14-4B0A-A8A3-732211893D1C}" srcOrd="0" destOrd="0" presId="urn:microsoft.com/office/officeart/2005/8/layout/hierarchy1"/>
    <dgm:cxn modelId="{B74C46AA-39A7-42EB-867B-FFF736902A7B}" type="presParOf" srcId="{A87C00A9-BC39-4E75-BC6C-01905C54427C}" destId="{F872ACCD-DDEE-4148-B5F9-D459FA9E1955}" srcOrd="1" destOrd="0" presId="urn:microsoft.com/office/officeart/2005/8/layout/hierarchy1"/>
    <dgm:cxn modelId="{13A426DE-6413-41A3-94EA-6BB2BC9C3A49}" type="presParOf" srcId="{74C0A433-09A8-475A-8744-9473FBEB4189}" destId="{EBC4DB87-CFE0-4A52-A2FA-A3A330AEF245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013F160-C1F7-4DDA-9D9B-1A8963BE68A6}" type="doc">
      <dgm:prSet loTypeId="urn:microsoft.com/office/officeart/2005/8/layout/hierarchy1" loCatId="hierarchy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C1FEE972-68F9-4845-A2DF-AC42D777E2C9}">
      <dgm:prSet/>
      <dgm:spPr/>
      <dgm:t>
        <a:bodyPr/>
        <a:lstStyle/>
        <a:p>
          <a:r>
            <a:rPr lang="en-US"/>
            <a:t>In tutte le fasi di gestione della Segnalazione di whistleblowing la Società garantisce la tutela della riservatezza del Segnalante e delle persone coinvolte nella Segnalazione nonché la sicurezza nella protezione dei dati personali.</a:t>
          </a:r>
        </a:p>
      </dgm:t>
    </dgm:pt>
    <dgm:pt modelId="{886B8D9A-E2A1-4CAE-B41F-355792CB97A1}" type="parTrans" cxnId="{401517A0-BC11-4B43-8E29-1C9E8611A2B0}">
      <dgm:prSet/>
      <dgm:spPr/>
      <dgm:t>
        <a:bodyPr/>
        <a:lstStyle/>
        <a:p>
          <a:endParaRPr lang="en-US"/>
        </a:p>
      </dgm:t>
    </dgm:pt>
    <dgm:pt modelId="{76902127-F2C5-4D8A-9926-0774AB0D766C}" type="sibTrans" cxnId="{401517A0-BC11-4B43-8E29-1C9E8611A2B0}">
      <dgm:prSet/>
      <dgm:spPr/>
      <dgm:t>
        <a:bodyPr/>
        <a:lstStyle/>
        <a:p>
          <a:endParaRPr lang="en-US"/>
        </a:p>
      </dgm:t>
    </dgm:pt>
    <dgm:pt modelId="{4D77EEAD-DC7F-4243-8B4B-8C780EDDF7A2}">
      <dgm:prSet/>
      <dgm:spPr/>
      <dgm:t>
        <a:bodyPr/>
        <a:lstStyle/>
        <a:p>
          <a:r>
            <a:rPr lang="en-US"/>
            <a:t>I I dati personali dei Segnalanti, dei Segnalati e di tutti i soggetti coinvolti nella Segnalazione sono trattati in conformità con la normativa vigente sulla protezione dei dati personali (Regolamento (UE) 2016/679 e D.Lgs. 196/2003, come modificato dal D.Lgs. 101/2018).</a:t>
          </a:r>
        </a:p>
      </dgm:t>
    </dgm:pt>
    <dgm:pt modelId="{73EB5EB0-00A2-49EE-AEAF-182AD887F67F}" type="parTrans" cxnId="{8DE2C5A2-F8A1-4B90-B5D4-DE9563507F1B}">
      <dgm:prSet/>
      <dgm:spPr/>
      <dgm:t>
        <a:bodyPr/>
        <a:lstStyle/>
        <a:p>
          <a:endParaRPr lang="en-US"/>
        </a:p>
      </dgm:t>
    </dgm:pt>
    <dgm:pt modelId="{0E01EDE0-3856-4248-8173-C4F6195931F0}" type="sibTrans" cxnId="{8DE2C5A2-F8A1-4B90-B5D4-DE9563507F1B}">
      <dgm:prSet/>
      <dgm:spPr/>
      <dgm:t>
        <a:bodyPr/>
        <a:lstStyle/>
        <a:p>
          <a:endParaRPr lang="en-US"/>
        </a:p>
      </dgm:t>
    </dgm:pt>
    <dgm:pt modelId="{6F24D25E-D5CE-4FB4-88F7-A7218497D911}" type="pres">
      <dgm:prSet presAssocID="{2013F160-C1F7-4DDA-9D9B-1A8963BE68A6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B9EED1A9-DFA1-4E30-9D54-B5A76B74C138}" type="pres">
      <dgm:prSet presAssocID="{C1FEE972-68F9-4845-A2DF-AC42D777E2C9}" presName="hierRoot1" presStyleCnt="0"/>
      <dgm:spPr/>
    </dgm:pt>
    <dgm:pt modelId="{F3347169-57BC-4FA6-8252-9D6CB2D7851D}" type="pres">
      <dgm:prSet presAssocID="{C1FEE972-68F9-4845-A2DF-AC42D777E2C9}" presName="composite" presStyleCnt="0"/>
      <dgm:spPr/>
    </dgm:pt>
    <dgm:pt modelId="{82825D15-D7ED-4213-B325-851EAF2BEA80}" type="pres">
      <dgm:prSet presAssocID="{C1FEE972-68F9-4845-A2DF-AC42D777E2C9}" presName="background" presStyleLbl="node0" presStyleIdx="0" presStyleCnt="2"/>
      <dgm:spPr/>
    </dgm:pt>
    <dgm:pt modelId="{030B7C1C-3263-45D2-A5B7-C52EEBD71697}" type="pres">
      <dgm:prSet presAssocID="{C1FEE972-68F9-4845-A2DF-AC42D777E2C9}" presName="text" presStyleLbl="fgAcc0" presStyleIdx="0" presStyleCnt="2">
        <dgm:presLayoutVars>
          <dgm:chPref val="3"/>
        </dgm:presLayoutVars>
      </dgm:prSet>
      <dgm:spPr/>
    </dgm:pt>
    <dgm:pt modelId="{1DE9C623-C795-4A2D-AE9B-98BC049C7ACE}" type="pres">
      <dgm:prSet presAssocID="{C1FEE972-68F9-4845-A2DF-AC42D777E2C9}" presName="hierChild2" presStyleCnt="0"/>
      <dgm:spPr/>
    </dgm:pt>
    <dgm:pt modelId="{3ACB6F6C-D471-4ED4-B10B-0F21C068C79B}" type="pres">
      <dgm:prSet presAssocID="{4D77EEAD-DC7F-4243-8B4B-8C780EDDF7A2}" presName="hierRoot1" presStyleCnt="0"/>
      <dgm:spPr/>
    </dgm:pt>
    <dgm:pt modelId="{EC35199B-FC16-44C1-A61C-5506BADC3B68}" type="pres">
      <dgm:prSet presAssocID="{4D77EEAD-DC7F-4243-8B4B-8C780EDDF7A2}" presName="composite" presStyleCnt="0"/>
      <dgm:spPr/>
    </dgm:pt>
    <dgm:pt modelId="{12837750-BFDC-4FE0-B164-939F21E323C3}" type="pres">
      <dgm:prSet presAssocID="{4D77EEAD-DC7F-4243-8B4B-8C780EDDF7A2}" presName="background" presStyleLbl="node0" presStyleIdx="1" presStyleCnt="2"/>
      <dgm:spPr/>
    </dgm:pt>
    <dgm:pt modelId="{EBEA34BF-48AC-4C8E-ABEE-647D46D56F45}" type="pres">
      <dgm:prSet presAssocID="{4D77EEAD-DC7F-4243-8B4B-8C780EDDF7A2}" presName="text" presStyleLbl="fgAcc0" presStyleIdx="1" presStyleCnt="2">
        <dgm:presLayoutVars>
          <dgm:chPref val="3"/>
        </dgm:presLayoutVars>
      </dgm:prSet>
      <dgm:spPr/>
    </dgm:pt>
    <dgm:pt modelId="{1CF4B7CB-3025-49FA-90FA-9AAD8F38C347}" type="pres">
      <dgm:prSet presAssocID="{4D77EEAD-DC7F-4243-8B4B-8C780EDDF7A2}" presName="hierChild2" presStyleCnt="0"/>
      <dgm:spPr/>
    </dgm:pt>
  </dgm:ptLst>
  <dgm:cxnLst>
    <dgm:cxn modelId="{401517A0-BC11-4B43-8E29-1C9E8611A2B0}" srcId="{2013F160-C1F7-4DDA-9D9B-1A8963BE68A6}" destId="{C1FEE972-68F9-4845-A2DF-AC42D777E2C9}" srcOrd="0" destOrd="0" parTransId="{886B8D9A-E2A1-4CAE-B41F-355792CB97A1}" sibTransId="{76902127-F2C5-4D8A-9926-0774AB0D766C}"/>
    <dgm:cxn modelId="{8DE2C5A2-F8A1-4B90-B5D4-DE9563507F1B}" srcId="{2013F160-C1F7-4DDA-9D9B-1A8963BE68A6}" destId="{4D77EEAD-DC7F-4243-8B4B-8C780EDDF7A2}" srcOrd="1" destOrd="0" parTransId="{73EB5EB0-00A2-49EE-AEAF-182AD887F67F}" sibTransId="{0E01EDE0-3856-4248-8173-C4F6195931F0}"/>
    <dgm:cxn modelId="{BE0A74BC-1EB9-41DA-9D65-D6A4C4049A26}" type="presOf" srcId="{2013F160-C1F7-4DDA-9D9B-1A8963BE68A6}" destId="{6F24D25E-D5CE-4FB4-88F7-A7218497D911}" srcOrd="0" destOrd="0" presId="urn:microsoft.com/office/officeart/2005/8/layout/hierarchy1"/>
    <dgm:cxn modelId="{94D237DA-E0F2-4A99-93F1-7C50FA9C0CA8}" type="presOf" srcId="{C1FEE972-68F9-4845-A2DF-AC42D777E2C9}" destId="{030B7C1C-3263-45D2-A5B7-C52EEBD71697}" srcOrd="0" destOrd="0" presId="urn:microsoft.com/office/officeart/2005/8/layout/hierarchy1"/>
    <dgm:cxn modelId="{35CC79F3-7632-49CA-B1E3-1139FB4F5762}" type="presOf" srcId="{4D77EEAD-DC7F-4243-8B4B-8C780EDDF7A2}" destId="{EBEA34BF-48AC-4C8E-ABEE-647D46D56F45}" srcOrd="0" destOrd="0" presId="urn:microsoft.com/office/officeart/2005/8/layout/hierarchy1"/>
    <dgm:cxn modelId="{CAAB9403-3E0A-4280-9EC5-66964CE4F841}" type="presParOf" srcId="{6F24D25E-D5CE-4FB4-88F7-A7218497D911}" destId="{B9EED1A9-DFA1-4E30-9D54-B5A76B74C138}" srcOrd="0" destOrd="0" presId="urn:microsoft.com/office/officeart/2005/8/layout/hierarchy1"/>
    <dgm:cxn modelId="{1236756E-4971-48F9-AC08-CAFFAF534627}" type="presParOf" srcId="{B9EED1A9-DFA1-4E30-9D54-B5A76B74C138}" destId="{F3347169-57BC-4FA6-8252-9D6CB2D7851D}" srcOrd="0" destOrd="0" presId="urn:microsoft.com/office/officeart/2005/8/layout/hierarchy1"/>
    <dgm:cxn modelId="{9277BC95-0B4E-4453-BC41-7F0B1890111C}" type="presParOf" srcId="{F3347169-57BC-4FA6-8252-9D6CB2D7851D}" destId="{82825D15-D7ED-4213-B325-851EAF2BEA80}" srcOrd="0" destOrd="0" presId="urn:microsoft.com/office/officeart/2005/8/layout/hierarchy1"/>
    <dgm:cxn modelId="{E6F328D3-E961-4FFE-AF4C-4C9C77A5B01F}" type="presParOf" srcId="{F3347169-57BC-4FA6-8252-9D6CB2D7851D}" destId="{030B7C1C-3263-45D2-A5B7-C52EEBD71697}" srcOrd="1" destOrd="0" presId="urn:microsoft.com/office/officeart/2005/8/layout/hierarchy1"/>
    <dgm:cxn modelId="{AA03470D-251A-4D37-BDED-BB3766B480C8}" type="presParOf" srcId="{B9EED1A9-DFA1-4E30-9D54-B5A76B74C138}" destId="{1DE9C623-C795-4A2D-AE9B-98BC049C7ACE}" srcOrd="1" destOrd="0" presId="urn:microsoft.com/office/officeart/2005/8/layout/hierarchy1"/>
    <dgm:cxn modelId="{31226F5B-9D44-4274-8905-D343B47093A0}" type="presParOf" srcId="{6F24D25E-D5CE-4FB4-88F7-A7218497D911}" destId="{3ACB6F6C-D471-4ED4-B10B-0F21C068C79B}" srcOrd="1" destOrd="0" presId="urn:microsoft.com/office/officeart/2005/8/layout/hierarchy1"/>
    <dgm:cxn modelId="{DEF61BF8-4DD7-437F-A577-0F44356C45D2}" type="presParOf" srcId="{3ACB6F6C-D471-4ED4-B10B-0F21C068C79B}" destId="{EC35199B-FC16-44C1-A61C-5506BADC3B68}" srcOrd="0" destOrd="0" presId="urn:microsoft.com/office/officeart/2005/8/layout/hierarchy1"/>
    <dgm:cxn modelId="{030C8930-4280-4DEE-A9B0-F7C42CFAA586}" type="presParOf" srcId="{EC35199B-FC16-44C1-A61C-5506BADC3B68}" destId="{12837750-BFDC-4FE0-B164-939F21E323C3}" srcOrd="0" destOrd="0" presId="urn:microsoft.com/office/officeart/2005/8/layout/hierarchy1"/>
    <dgm:cxn modelId="{2C2466CA-13DA-42B1-BE59-3701282F2BB0}" type="presParOf" srcId="{EC35199B-FC16-44C1-A61C-5506BADC3B68}" destId="{EBEA34BF-48AC-4C8E-ABEE-647D46D56F45}" srcOrd="1" destOrd="0" presId="urn:microsoft.com/office/officeart/2005/8/layout/hierarchy1"/>
    <dgm:cxn modelId="{4EEEC12D-38EF-48B0-9BCE-06420A6366C1}" type="presParOf" srcId="{3ACB6F6C-D471-4ED4-B10B-0F21C068C79B}" destId="{1CF4B7CB-3025-49FA-90FA-9AAD8F38C347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D9989D5-760B-40E1-92ED-094C674566B6}">
      <dsp:nvSpPr>
        <dsp:cNvPr id="0" name=""/>
        <dsp:cNvSpPr/>
      </dsp:nvSpPr>
      <dsp:spPr>
        <a:xfrm>
          <a:off x="0" y="459954"/>
          <a:ext cx="6666833" cy="1478697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kern="1200"/>
            <a:t>Oggetto: </a:t>
          </a:r>
          <a:r>
            <a:rPr lang="en-US" sz="1700" kern="1200"/>
            <a:t>una descrizione precisa e circostanziata dei fatti e delle condotte che si ritiene integrino una violazione, con l’indicazione – se conosciuti - di tutti gli elementi di fatto e delle circostanze di tempo e di luogo in cui sono stati commessi i fatti segnalati.</a:t>
          </a:r>
        </a:p>
      </dsp:txBody>
      <dsp:txXfrm>
        <a:off x="72184" y="532138"/>
        <a:ext cx="6522465" cy="1334329"/>
      </dsp:txXfrm>
    </dsp:sp>
    <dsp:sp modelId="{3886170A-9437-4CF8-9033-B4D5115913CA}">
      <dsp:nvSpPr>
        <dsp:cNvPr id="0" name=""/>
        <dsp:cNvSpPr/>
      </dsp:nvSpPr>
      <dsp:spPr>
        <a:xfrm>
          <a:off x="0" y="1987611"/>
          <a:ext cx="6666833" cy="1478697"/>
        </a:xfrm>
        <a:prstGeom prst="roundRect">
          <a:avLst/>
        </a:prstGeom>
        <a:gradFill rotWithShape="0">
          <a:gsLst>
            <a:gs pos="0">
              <a:schemeClr val="accent5">
                <a:hueOff val="-3379271"/>
                <a:satOff val="-8710"/>
                <a:lumOff val="-5883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3379271"/>
                <a:satOff val="-8710"/>
                <a:lumOff val="-5883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3379271"/>
                <a:satOff val="-8710"/>
                <a:lumOff val="-5883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kern="1200"/>
            <a:t>Soggetto Segnalato e altri soggetti coinvolti:</a:t>
          </a:r>
          <a:r>
            <a:rPr lang="en-US" sz="1700" kern="1200"/>
            <a:t> qualsiasi elemento (es. generalità, funzione/ruolo aziendale ecc.) idoneo a consentire un’agevole identificazione del/i presunto/i autore/i della condotta illecita oggetto di Segnalazione. </a:t>
          </a:r>
        </a:p>
      </dsp:txBody>
      <dsp:txXfrm>
        <a:off x="72184" y="2059795"/>
        <a:ext cx="6522465" cy="1334329"/>
      </dsp:txXfrm>
    </dsp:sp>
    <dsp:sp modelId="{79A4585E-BE91-4F3E-9F44-5B68669AEC5B}">
      <dsp:nvSpPr>
        <dsp:cNvPr id="0" name=""/>
        <dsp:cNvSpPr/>
      </dsp:nvSpPr>
      <dsp:spPr>
        <a:xfrm>
          <a:off x="0" y="3515268"/>
          <a:ext cx="6666833" cy="1478697"/>
        </a:xfrm>
        <a:prstGeom prst="roundRect">
          <a:avLst/>
        </a:prstGeom>
        <a:gradFill rotWithShape="0">
          <a:gsLst>
            <a:gs pos="0">
              <a:schemeClr val="accent5">
                <a:hueOff val="-6758543"/>
                <a:satOff val="-17419"/>
                <a:lumOff val="-11765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6758543"/>
                <a:satOff val="-17419"/>
                <a:lumOff val="-11765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6758543"/>
                <a:satOff val="-17419"/>
                <a:lumOff val="-11765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Nella descrizione della violazione commessa non è richiesta anche una qualificazione giuridica della stessa, atteso che detta attività presuppone conoscenze tecnico – giuridiche specifiche, ed è demandata soltanto ai soggetti autorizzati a svolgere l’istruttoria ed eventualmente all’Autorità giudiziaria o amministrativa successivamente coinvolta.</a:t>
          </a:r>
        </a:p>
      </dsp:txBody>
      <dsp:txXfrm>
        <a:off x="72184" y="3587452"/>
        <a:ext cx="6522465" cy="133432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30CF8DE-B4B2-4021-AB8B-FB8AF672241B}">
      <dsp:nvSpPr>
        <dsp:cNvPr id="0" name=""/>
        <dsp:cNvSpPr/>
      </dsp:nvSpPr>
      <dsp:spPr>
        <a:xfrm>
          <a:off x="0" y="0"/>
          <a:ext cx="9346190" cy="106109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 err="1"/>
            <a:t>contraddistinte</a:t>
          </a:r>
          <a:r>
            <a:rPr lang="en-US" sz="2000" kern="1200" dirty="0"/>
            <a:t> da </a:t>
          </a:r>
          <a:r>
            <a:rPr lang="en-US" sz="2000" kern="1200" dirty="0" err="1"/>
            <a:t>manifesta</a:t>
          </a:r>
          <a:r>
            <a:rPr lang="en-US" sz="2000" kern="1200" dirty="0"/>
            <a:t> </a:t>
          </a:r>
          <a:r>
            <a:rPr lang="en-US" sz="2000" kern="1200" dirty="0" err="1"/>
            <a:t>mancanza</a:t>
          </a:r>
          <a:r>
            <a:rPr lang="en-US" sz="2000" kern="1200" dirty="0"/>
            <a:t> di interesse </a:t>
          </a:r>
          <a:r>
            <a:rPr lang="en-US" sz="2000" kern="1200" dirty="0" err="1"/>
            <a:t>alla</a:t>
          </a:r>
          <a:r>
            <a:rPr lang="en-US" sz="2000" kern="1200" dirty="0"/>
            <a:t> tutela </a:t>
          </a:r>
          <a:r>
            <a:rPr lang="en-US" sz="2000" kern="1200" dirty="0" err="1"/>
            <a:t>dell’integrità</a:t>
          </a:r>
          <a:r>
            <a:rPr lang="en-US" sz="2000" kern="1200" dirty="0"/>
            <a:t> </a:t>
          </a:r>
          <a:r>
            <a:rPr lang="en-US" sz="2000" kern="1200" dirty="0" err="1"/>
            <a:t>della</a:t>
          </a:r>
          <a:r>
            <a:rPr lang="en-US" sz="2000" kern="1200" dirty="0"/>
            <a:t> Fondazione </a:t>
          </a:r>
          <a:r>
            <a:rPr lang="en-US" sz="2000" kern="1200" dirty="0" err="1"/>
            <a:t>ovvero</a:t>
          </a:r>
          <a:r>
            <a:rPr lang="en-US" sz="2000" kern="1200" dirty="0"/>
            <a:t> </a:t>
          </a:r>
          <a:r>
            <a:rPr lang="en-US" sz="2000" kern="1200" dirty="0" err="1"/>
            <a:t>dirette</a:t>
          </a:r>
          <a:r>
            <a:rPr lang="en-US" sz="2000" kern="1200" dirty="0"/>
            <a:t> </a:t>
          </a:r>
          <a:r>
            <a:rPr lang="en-US" sz="2000" kern="1200" dirty="0" err="1"/>
            <a:t>alla</a:t>
          </a:r>
          <a:r>
            <a:rPr lang="en-US" sz="2000" kern="1200" dirty="0"/>
            <a:t> </a:t>
          </a:r>
          <a:r>
            <a:rPr lang="en-US" sz="2000" kern="1200" dirty="0" err="1"/>
            <a:t>esclusiva</a:t>
          </a:r>
          <a:r>
            <a:rPr lang="en-US" sz="2000" kern="1200" dirty="0"/>
            <a:t> tutela di </a:t>
          </a:r>
          <a:r>
            <a:rPr lang="en-US" sz="2000" kern="1200" dirty="0" err="1"/>
            <a:t>interessi</a:t>
          </a:r>
          <a:r>
            <a:rPr lang="en-US" sz="2000" kern="1200" dirty="0"/>
            <a:t> </a:t>
          </a:r>
          <a:r>
            <a:rPr lang="en-US" sz="2000" kern="1200" dirty="0" err="1"/>
            <a:t>individuali</a:t>
          </a:r>
          <a:r>
            <a:rPr lang="en-US" sz="2000" kern="1200" dirty="0"/>
            <a:t> (es. mere </a:t>
          </a:r>
          <a:r>
            <a:rPr lang="en-US" sz="2000" kern="1200" dirty="0" err="1"/>
            <a:t>rivendicazioni</a:t>
          </a:r>
          <a:r>
            <a:rPr lang="en-US" sz="2000" kern="1200" dirty="0"/>
            <a:t> </a:t>
          </a:r>
          <a:r>
            <a:rPr lang="en-US" sz="2000" kern="1200" dirty="0" err="1"/>
            <a:t>contro</a:t>
          </a:r>
          <a:r>
            <a:rPr lang="en-US" sz="2000" kern="1200" dirty="0"/>
            <a:t> </a:t>
          </a:r>
          <a:r>
            <a:rPr lang="en-US" sz="2000" kern="1200" dirty="0" err="1"/>
            <a:t>colleghi</a:t>
          </a:r>
          <a:r>
            <a:rPr lang="en-US" sz="2000" kern="1200" dirty="0"/>
            <a:t>, </a:t>
          </a:r>
          <a:r>
            <a:rPr lang="en-US" sz="2000" kern="1200" dirty="0" err="1"/>
            <a:t>superiori</a:t>
          </a:r>
          <a:r>
            <a:rPr lang="en-US" sz="2000" kern="1200" dirty="0"/>
            <a:t> </a:t>
          </a:r>
          <a:r>
            <a:rPr lang="en-US" sz="2000" kern="1200" dirty="0" err="1"/>
            <a:t>gerarchici</a:t>
          </a:r>
          <a:r>
            <a:rPr lang="en-US" sz="2000" kern="1200" dirty="0"/>
            <a:t>, </a:t>
          </a:r>
          <a:r>
            <a:rPr lang="en-US" sz="2000" kern="1200" dirty="0" err="1"/>
            <a:t>ecc</a:t>
          </a:r>
          <a:r>
            <a:rPr lang="en-US" sz="2000" kern="1200" dirty="0"/>
            <a:t>.)</a:t>
          </a:r>
        </a:p>
      </dsp:txBody>
      <dsp:txXfrm>
        <a:off x="31079" y="31079"/>
        <a:ext cx="8201180" cy="998941"/>
      </dsp:txXfrm>
    </dsp:sp>
    <dsp:sp modelId="{652DF3EB-98E8-40EF-8F13-DDB7E5BB05C9}">
      <dsp:nvSpPr>
        <dsp:cNvPr id="0" name=""/>
        <dsp:cNvSpPr/>
      </dsp:nvSpPr>
      <dsp:spPr>
        <a:xfrm>
          <a:off x="824663" y="1237949"/>
          <a:ext cx="9346190" cy="1061099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 err="1"/>
            <a:t>inviate</a:t>
          </a:r>
          <a:r>
            <a:rPr lang="en-US" sz="2000" kern="1200" dirty="0"/>
            <a:t> per </a:t>
          </a:r>
          <a:r>
            <a:rPr lang="en-US" sz="2000" kern="1200" dirty="0" err="1"/>
            <a:t>finalità</a:t>
          </a:r>
          <a:r>
            <a:rPr lang="en-US" sz="2000" kern="1200" dirty="0"/>
            <a:t> </a:t>
          </a:r>
          <a:r>
            <a:rPr lang="en-US" sz="2000" kern="1200" dirty="0" err="1"/>
            <a:t>palesemente</a:t>
          </a:r>
          <a:r>
            <a:rPr lang="en-US" sz="2000" kern="1200" dirty="0"/>
            <a:t> emulative (es. </a:t>
          </a:r>
          <a:r>
            <a:rPr lang="en-US" sz="2000" kern="1200" dirty="0" err="1"/>
            <a:t>segnalazione</a:t>
          </a:r>
          <a:r>
            <a:rPr lang="en-US" sz="2000" kern="1200" dirty="0"/>
            <a:t> </a:t>
          </a:r>
          <a:r>
            <a:rPr lang="en-US" sz="2000" kern="1200" dirty="0" err="1"/>
            <a:t>fatte</a:t>
          </a:r>
          <a:r>
            <a:rPr lang="en-US" sz="2000" kern="1200" dirty="0"/>
            <a:t> in mala </a:t>
          </a:r>
          <a:r>
            <a:rPr lang="en-US" sz="2000" kern="1200" dirty="0" err="1"/>
            <a:t>fede</a:t>
          </a:r>
          <a:r>
            <a:rPr lang="en-US" sz="2000" kern="1200" dirty="0"/>
            <a:t>, o </a:t>
          </a:r>
          <a:r>
            <a:rPr lang="en-US" sz="2000" kern="1200" dirty="0" err="1"/>
            <a:t>allo</a:t>
          </a:r>
          <a:r>
            <a:rPr lang="en-US" sz="2000" kern="1200" dirty="0"/>
            <a:t> </a:t>
          </a:r>
          <a:r>
            <a:rPr lang="en-US" sz="2000" kern="1200" dirty="0" err="1"/>
            <a:t>scopo</a:t>
          </a:r>
          <a:r>
            <a:rPr lang="en-US" sz="2000" kern="1200" dirty="0"/>
            <a:t> di </a:t>
          </a:r>
          <a:r>
            <a:rPr lang="en-US" sz="2000" kern="1200" dirty="0" err="1"/>
            <a:t>nuocere</a:t>
          </a:r>
          <a:r>
            <a:rPr lang="en-US" sz="2000" kern="1200" dirty="0"/>
            <a:t> o </a:t>
          </a:r>
          <a:r>
            <a:rPr lang="en-US" sz="2000" kern="1200" dirty="0" err="1"/>
            <a:t>arrecare</a:t>
          </a:r>
          <a:r>
            <a:rPr lang="en-US" sz="2000" kern="1200" dirty="0"/>
            <a:t> </a:t>
          </a:r>
          <a:r>
            <a:rPr lang="en-US" sz="2000" kern="1200" dirty="0" err="1"/>
            <a:t>molestia</a:t>
          </a:r>
          <a:r>
            <a:rPr lang="en-US" sz="2000" kern="1200" dirty="0"/>
            <a:t> al </a:t>
          </a:r>
          <a:r>
            <a:rPr lang="en-US" sz="2000" kern="1200" dirty="0" err="1"/>
            <a:t>Segnalato</a:t>
          </a:r>
          <a:r>
            <a:rPr lang="en-US" sz="2000" kern="1200" dirty="0"/>
            <a:t>)</a:t>
          </a:r>
        </a:p>
      </dsp:txBody>
      <dsp:txXfrm>
        <a:off x="855742" y="1269028"/>
        <a:ext cx="7769653" cy="998941"/>
      </dsp:txXfrm>
    </dsp:sp>
    <dsp:sp modelId="{EDC67F41-B241-4D89-87F0-4328761647E6}">
      <dsp:nvSpPr>
        <dsp:cNvPr id="0" name=""/>
        <dsp:cNvSpPr/>
      </dsp:nvSpPr>
      <dsp:spPr>
        <a:xfrm>
          <a:off x="1649327" y="2475898"/>
          <a:ext cx="9346190" cy="1061099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 err="1"/>
            <a:t>recanti</a:t>
          </a:r>
          <a:r>
            <a:rPr lang="en-US" sz="2000" kern="1200" dirty="0"/>
            <a:t> </a:t>
          </a:r>
          <a:r>
            <a:rPr lang="en-US" sz="2000" kern="1200" dirty="0" err="1"/>
            <a:t>notizie</a:t>
          </a:r>
          <a:r>
            <a:rPr lang="en-US" sz="2000" kern="1200" dirty="0"/>
            <a:t> </a:t>
          </a:r>
          <a:r>
            <a:rPr lang="en-US" sz="2000" kern="1200" dirty="0" err="1"/>
            <a:t>prive</a:t>
          </a:r>
          <a:r>
            <a:rPr lang="en-US" sz="2000" kern="1200" dirty="0"/>
            <a:t> di </a:t>
          </a:r>
          <a:r>
            <a:rPr lang="en-US" sz="2000" kern="1200" dirty="0" err="1"/>
            <a:t>fondamento</a:t>
          </a:r>
          <a:r>
            <a:rPr lang="en-US" sz="2000" kern="1200" dirty="0"/>
            <a:t> o </a:t>
          </a:r>
          <a:r>
            <a:rPr lang="en-US" sz="2000" kern="1200" dirty="0" err="1"/>
            <a:t>riportanti</a:t>
          </a:r>
          <a:r>
            <a:rPr lang="en-US" sz="2000" kern="1200" dirty="0"/>
            <a:t> mere “</a:t>
          </a:r>
          <a:r>
            <a:rPr lang="en-US" sz="2000" i="1" kern="1200" dirty="0" err="1"/>
            <a:t>voci</a:t>
          </a:r>
          <a:r>
            <a:rPr lang="en-US" sz="2000" i="1" kern="1200" dirty="0"/>
            <a:t> di </a:t>
          </a:r>
          <a:r>
            <a:rPr lang="en-US" sz="2000" i="1" kern="1200" dirty="0" err="1"/>
            <a:t>corridoio</a:t>
          </a:r>
          <a:r>
            <a:rPr lang="en-US" sz="2000" kern="1200" dirty="0"/>
            <a:t>” (</a:t>
          </a:r>
          <a:r>
            <a:rPr lang="en-US" sz="2000" kern="1200" dirty="0" err="1"/>
            <a:t>informazioni</a:t>
          </a:r>
          <a:r>
            <a:rPr lang="en-US" sz="2000" kern="1200" dirty="0"/>
            <a:t> </a:t>
          </a:r>
          <a:r>
            <a:rPr lang="en-US" sz="2000" kern="1200" dirty="0" err="1"/>
            <a:t>prive</a:t>
          </a:r>
          <a:r>
            <a:rPr lang="en-US" sz="2000" kern="1200" dirty="0"/>
            <a:t> di </a:t>
          </a:r>
          <a:r>
            <a:rPr lang="en-US" sz="2000" kern="1200" dirty="0" err="1"/>
            <a:t>elementi</a:t>
          </a:r>
          <a:r>
            <a:rPr lang="en-US" sz="2000" kern="1200" dirty="0"/>
            <a:t> </a:t>
          </a:r>
          <a:r>
            <a:rPr lang="en-US" sz="2000" kern="1200" dirty="0" err="1"/>
            <a:t>probatori</a:t>
          </a:r>
          <a:r>
            <a:rPr lang="en-US" sz="2000" kern="1200" dirty="0"/>
            <a:t> a </a:t>
          </a:r>
          <a:r>
            <a:rPr lang="en-US" sz="2000" kern="1200" dirty="0" err="1"/>
            <a:t>supporto</a:t>
          </a:r>
          <a:r>
            <a:rPr lang="en-US" sz="2000" kern="1200" dirty="0"/>
            <a:t>)</a:t>
          </a:r>
        </a:p>
      </dsp:txBody>
      <dsp:txXfrm>
        <a:off x="1680406" y="2506977"/>
        <a:ext cx="7769653" cy="998941"/>
      </dsp:txXfrm>
    </dsp:sp>
    <dsp:sp modelId="{48555376-EDB8-47F9-B2C3-6843F01464EF}">
      <dsp:nvSpPr>
        <dsp:cNvPr id="0" name=""/>
        <dsp:cNvSpPr/>
      </dsp:nvSpPr>
      <dsp:spPr>
        <a:xfrm>
          <a:off x="8656475" y="804667"/>
          <a:ext cx="689714" cy="689714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9370" tIns="39370" rIns="39370" bIns="3937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100" kern="1200"/>
        </a:p>
      </dsp:txBody>
      <dsp:txXfrm>
        <a:off x="8811661" y="804667"/>
        <a:ext cx="379342" cy="519010"/>
      </dsp:txXfrm>
    </dsp:sp>
    <dsp:sp modelId="{5C74DC71-4D57-47E5-A9E1-DE2650CAE345}">
      <dsp:nvSpPr>
        <dsp:cNvPr id="0" name=""/>
        <dsp:cNvSpPr/>
      </dsp:nvSpPr>
      <dsp:spPr>
        <a:xfrm>
          <a:off x="9481139" y="2035542"/>
          <a:ext cx="689714" cy="689714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9370" tIns="39370" rIns="39370" bIns="39370" numCol="1" spcCol="1270" anchor="ctr" anchorCtr="0">
          <a:noAutofit/>
        </a:bodyPr>
        <a:lstStyle/>
        <a:p>
          <a:pPr marL="0" lvl="0" indent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100" kern="1200"/>
        </a:p>
      </dsp:txBody>
      <dsp:txXfrm>
        <a:off x="9636325" y="2035542"/>
        <a:ext cx="379342" cy="51901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E603D7B-E7E9-46F1-A11D-98A54E95D5FB}">
      <dsp:nvSpPr>
        <dsp:cNvPr id="0" name=""/>
        <dsp:cNvSpPr/>
      </dsp:nvSpPr>
      <dsp:spPr>
        <a:xfrm>
          <a:off x="1333" y="110983"/>
          <a:ext cx="4682211" cy="29732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0170B91-C1B2-4B0F-B439-9C86DC15AB7F}">
      <dsp:nvSpPr>
        <dsp:cNvPr id="0" name=""/>
        <dsp:cNvSpPr/>
      </dsp:nvSpPr>
      <dsp:spPr>
        <a:xfrm>
          <a:off x="521579" y="605216"/>
          <a:ext cx="4682211" cy="297320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- </a:t>
          </a:r>
          <a:r>
            <a:rPr lang="en-US" sz="1400" b="1" kern="1200" dirty="0"/>
            <a:t>forma </a:t>
          </a:r>
          <a:r>
            <a:rPr lang="en-US" sz="1400" b="1" kern="1200" dirty="0" err="1"/>
            <a:t>scritta</a:t>
          </a:r>
          <a:r>
            <a:rPr lang="en-US" sz="1400" b="1" kern="1200" dirty="0"/>
            <a:t> </a:t>
          </a:r>
          <a:r>
            <a:rPr lang="en-US" sz="1400" b="1" kern="1200" dirty="0" err="1"/>
            <a:t>tramite</a:t>
          </a:r>
          <a:r>
            <a:rPr lang="en-US" sz="1400" b="1" kern="1200" dirty="0"/>
            <a:t> </a:t>
          </a:r>
          <a:r>
            <a:rPr lang="en-US" sz="1400" b="1" kern="1200" dirty="0" err="1"/>
            <a:t>posta</a:t>
          </a:r>
          <a:r>
            <a:rPr lang="en-US" sz="1400" b="1" kern="1200" dirty="0"/>
            <a:t> </a:t>
          </a:r>
          <a:r>
            <a:rPr lang="en-US" sz="1400" b="1" kern="1200" dirty="0" err="1"/>
            <a:t>cartacea</a:t>
          </a:r>
          <a:r>
            <a:rPr lang="en-US" sz="1400" kern="1200" dirty="0"/>
            <a:t> </a:t>
          </a:r>
          <a:r>
            <a:rPr lang="en-US" sz="1400" kern="1200" dirty="0" err="1"/>
            <a:t>riservata</a:t>
          </a:r>
          <a:r>
            <a:rPr lang="en-US" sz="1400" kern="1200" dirty="0"/>
            <a:t> da </a:t>
          </a:r>
          <a:r>
            <a:rPr lang="en-US" sz="1400" kern="1200" dirty="0" err="1"/>
            <a:t>inviare</a:t>
          </a:r>
          <a:r>
            <a:rPr lang="en-US" sz="1400" kern="1200" dirty="0"/>
            <a:t> in </a:t>
          </a:r>
          <a:r>
            <a:rPr lang="en-US" sz="1400" kern="1200" dirty="0" err="1"/>
            <a:t>busta</a:t>
          </a:r>
          <a:r>
            <a:rPr lang="en-US" sz="1400" kern="1200" dirty="0"/>
            <a:t> sigillata con </a:t>
          </a:r>
          <a:r>
            <a:rPr lang="en-US" sz="1400" kern="1200" dirty="0" err="1"/>
            <a:t>raccomandata</a:t>
          </a:r>
          <a:r>
            <a:rPr lang="en-US" sz="1400" kern="1200" dirty="0"/>
            <a:t> </a:t>
          </a:r>
          <a:r>
            <a:rPr lang="en-US" sz="1400" kern="1200" dirty="0" err="1"/>
            <a:t>a/r</a:t>
          </a:r>
          <a:r>
            <a:rPr lang="en-US" sz="1400" kern="1200" dirty="0"/>
            <a:t> al </a:t>
          </a:r>
          <a:r>
            <a:rPr lang="en-US" sz="1400" kern="1200" dirty="0" err="1"/>
            <a:t>Gestore</a:t>
          </a:r>
          <a:r>
            <a:rPr lang="en-US" sz="1400" kern="1200" dirty="0"/>
            <a:t> </a:t>
          </a:r>
          <a:r>
            <a:rPr lang="en-US" sz="1400" kern="1200" dirty="0" err="1"/>
            <a:t>delle</a:t>
          </a:r>
          <a:r>
            <a:rPr lang="en-US" sz="1400" kern="1200" dirty="0"/>
            <a:t> </a:t>
          </a:r>
          <a:r>
            <a:rPr lang="en-US" sz="1400" kern="1200" dirty="0" err="1"/>
            <a:t>segnalazioni</a:t>
          </a:r>
          <a:r>
            <a:rPr lang="en-US" sz="1400" kern="1200" dirty="0"/>
            <a:t> </a:t>
          </a:r>
          <a:r>
            <a:rPr lang="en-US" sz="1400" kern="1200" dirty="0" err="1"/>
            <a:t>nominato</a:t>
          </a:r>
          <a:r>
            <a:rPr lang="en-US" sz="1400" kern="1200" dirty="0"/>
            <a:t>, </a:t>
          </a:r>
          <a:r>
            <a:rPr lang="en-US" sz="1400" kern="1200" dirty="0" err="1"/>
            <a:t>all’indirizzo</a:t>
          </a:r>
          <a:r>
            <a:rPr lang="en-US" sz="1400" kern="1200" dirty="0"/>
            <a:t>  Via </a:t>
          </a:r>
          <a:r>
            <a:rPr lang="it-IT" sz="1400" kern="1200" dirty="0"/>
            <a:t>Via di Roma, 39, 48121 Ravenna</a:t>
          </a:r>
          <a:r>
            <a:rPr lang="en-US" sz="1400" kern="1200" dirty="0"/>
            <a:t> </a:t>
          </a:r>
          <a:r>
            <a:rPr lang="en-US" sz="1400" kern="1200" dirty="0" err="1"/>
            <a:t>prevedendo</a:t>
          </a:r>
          <a:r>
            <a:rPr lang="en-US" sz="1400" kern="1200" dirty="0"/>
            <a:t> </a:t>
          </a:r>
          <a:r>
            <a:rPr lang="en-US" sz="1400" kern="1200" dirty="0" err="1"/>
            <a:t>che</a:t>
          </a:r>
          <a:r>
            <a:rPr lang="en-US" sz="1400" kern="1200" dirty="0"/>
            <a:t> la </a:t>
          </a:r>
          <a:r>
            <a:rPr lang="en-US" sz="1400" kern="1200" dirty="0" err="1"/>
            <a:t>segnalazione</a:t>
          </a:r>
          <a:r>
            <a:rPr lang="en-US" sz="1400" kern="1200" dirty="0"/>
            <a:t> </a:t>
          </a:r>
          <a:r>
            <a:rPr lang="en-US" sz="1400" kern="1200" dirty="0" err="1"/>
            <a:t>venga</a:t>
          </a:r>
          <a:r>
            <a:rPr lang="en-US" sz="1400" kern="1200" dirty="0"/>
            <a:t> </a:t>
          </a:r>
          <a:r>
            <a:rPr lang="en-US" sz="1400" kern="1200" dirty="0" err="1"/>
            <a:t>inserita</a:t>
          </a:r>
          <a:r>
            <a:rPr lang="en-US" sz="1400" kern="1200" dirty="0"/>
            <a:t> in </a:t>
          </a:r>
          <a:r>
            <a:rPr lang="en-US" sz="1400" kern="1200" dirty="0" err="1"/>
            <a:t>tre</a:t>
          </a:r>
          <a:r>
            <a:rPr lang="en-US" sz="1400" kern="1200" dirty="0"/>
            <a:t> </a:t>
          </a:r>
          <a:r>
            <a:rPr lang="en-US" sz="1400" kern="1200" dirty="0" err="1"/>
            <a:t>buste</a:t>
          </a:r>
          <a:r>
            <a:rPr lang="en-US" sz="1400" kern="1200" dirty="0"/>
            <a:t> </a:t>
          </a:r>
          <a:r>
            <a:rPr lang="en-US" sz="1400" kern="1200" dirty="0" err="1"/>
            <a:t>chiuse</a:t>
          </a:r>
          <a:r>
            <a:rPr lang="en-US" sz="1400" kern="1200" dirty="0"/>
            <a:t>, </a:t>
          </a:r>
          <a:r>
            <a:rPr lang="en-US" sz="1400" kern="1200" dirty="0" err="1"/>
            <a:t>includendo</a:t>
          </a:r>
          <a:r>
            <a:rPr lang="en-US" sz="1400" kern="1200" dirty="0"/>
            <a:t>, </a:t>
          </a:r>
          <a:r>
            <a:rPr lang="en-US" sz="1400" kern="1200" dirty="0" err="1"/>
            <a:t>nella</a:t>
          </a:r>
          <a:r>
            <a:rPr lang="en-US" sz="1400" kern="1200" dirty="0"/>
            <a:t> prima, i </a:t>
          </a:r>
          <a:r>
            <a:rPr lang="en-US" sz="1400" kern="1200" dirty="0" err="1"/>
            <a:t>dati</a:t>
          </a:r>
          <a:r>
            <a:rPr lang="en-US" sz="1400" kern="1200" dirty="0"/>
            <a:t> </a:t>
          </a:r>
          <a:r>
            <a:rPr lang="en-US" sz="1400" kern="1200" dirty="0" err="1"/>
            <a:t>identificativi</a:t>
          </a:r>
          <a:r>
            <a:rPr lang="en-US" sz="1400" kern="1200" dirty="0"/>
            <a:t> del </a:t>
          </a:r>
          <a:r>
            <a:rPr lang="en-US" sz="1400" kern="1200" dirty="0" err="1"/>
            <a:t>segnalante</a:t>
          </a:r>
          <a:r>
            <a:rPr lang="en-US" sz="1400" kern="1200" dirty="0"/>
            <a:t>, </a:t>
          </a:r>
          <a:r>
            <a:rPr lang="en-US" sz="1400" kern="1200" dirty="0" err="1"/>
            <a:t>unitamente</a:t>
          </a:r>
          <a:r>
            <a:rPr lang="en-US" sz="1400" kern="1200" dirty="0"/>
            <a:t> a un </a:t>
          </a:r>
          <a:r>
            <a:rPr lang="en-US" sz="1400" kern="1200" dirty="0" err="1"/>
            <a:t>documento</a:t>
          </a:r>
          <a:r>
            <a:rPr lang="en-US" sz="1400" kern="1200" dirty="0"/>
            <a:t> di </a:t>
          </a:r>
          <a:r>
            <a:rPr lang="en-US" sz="1400" kern="1200" dirty="0" err="1"/>
            <a:t>identità</a:t>
          </a:r>
          <a:r>
            <a:rPr lang="en-US" sz="1400" kern="1200" dirty="0"/>
            <a:t>; </a:t>
          </a:r>
          <a:r>
            <a:rPr lang="en-US" sz="1400" kern="1200" dirty="0" err="1"/>
            <a:t>nella</a:t>
          </a:r>
          <a:r>
            <a:rPr lang="en-US" sz="1400" kern="1200" dirty="0"/>
            <a:t> </a:t>
          </a:r>
          <a:r>
            <a:rPr lang="en-US" sz="1400" kern="1200" dirty="0" err="1"/>
            <a:t>seconda</a:t>
          </a:r>
          <a:r>
            <a:rPr lang="en-US" sz="1400" kern="1200" dirty="0"/>
            <a:t>, </a:t>
          </a:r>
          <a:r>
            <a:rPr lang="en-US" sz="1400" kern="1200" dirty="0" err="1"/>
            <a:t>l’oggetto</a:t>
          </a:r>
          <a:r>
            <a:rPr lang="en-US" sz="1400" kern="1200" dirty="0"/>
            <a:t> </a:t>
          </a:r>
          <a:r>
            <a:rPr lang="en-US" sz="1400" kern="1200" dirty="0" err="1"/>
            <a:t>della</a:t>
          </a:r>
          <a:r>
            <a:rPr lang="en-US" sz="1400" kern="1200" dirty="0"/>
            <a:t> </a:t>
          </a:r>
          <a:r>
            <a:rPr lang="en-US" sz="1400" kern="1200" dirty="0" err="1"/>
            <a:t>segnalazione</a:t>
          </a:r>
          <a:r>
            <a:rPr lang="en-US" sz="1400" kern="1200" dirty="0"/>
            <a:t>; </a:t>
          </a:r>
          <a:r>
            <a:rPr lang="en-US" sz="1400" kern="1200" dirty="0" err="1"/>
            <a:t>entrambe</a:t>
          </a:r>
          <a:r>
            <a:rPr lang="en-US" sz="1400" kern="1200" dirty="0"/>
            <a:t> le </a:t>
          </a:r>
          <a:r>
            <a:rPr lang="en-US" sz="1400" kern="1200" dirty="0" err="1"/>
            <a:t>buste</a:t>
          </a:r>
          <a:r>
            <a:rPr lang="en-US" sz="1400" kern="1200" dirty="0"/>
            <a:t> </a:t>
          </a:r>
          <a:r>
            <a:rPr lang="en-US" sz="1400" kern="1200" dirty="0" err="1"/>
            <a:t>dovranno</a:t>
          </a:r>
          <a:r>
            <a:rPr lang="en-US" sz="1400" kern="1200" dirty="0"/>
            <a:t> poi </a:t>
          </a:r>
          <a:r>
            <a:rPr lang="en-US" sz="1400" kern="1200" dirty="0" err="1"/>
            <a:t>essere</a:t>
          </a:r>
          <a:r>
            <a:rPr lang="en-US" sz="1400" kern="1200" dirty="0"/>
            <a:t> </a:t>
          </a:r>
          <a:r>
            <a:rPr lang="en-US" sz="1400" kern="1200" dirty="0" err="1"/>
            <a:t>inserite</a:t>
          </a:r>
          <a:r>
            <a:rPr lang="en-US" sz="1400" kern="1200" dirty="0"/>
            <a:t> in una terza </a:t>
          </a:r>
          <a:r>
            <a:rPr lang="en-US" sz="1400" kern="1200" dirty="0" err="1"/>
            <a:t>busta</a:t>
          </a:r>
          <a:r>
            <a:rPr lang="en-US" sz="1400" kern="1200" dirty="0"/>
            <a:t> </a:t>
          </a:r>
          <a:r>
            <a:rPr lang="en-US" sz="1400" kern="1200" dirty="0" err="1"/>
            <a:t>riportando</a:t>
          </a:r>
          <a:r>
            <a:rPr lang="en-US" sz="1400" kern="1200" dirty="0"/>
            <a:t>, </a:t>
          </a:r>
          <a:r>
            <a:rPr lang="en-US" sz="1400" kern="1200" dirty="0" err="1"/>
            <a:t>all’esterno</a:t>
          </a:r>
          <a:r>
            <a:rPr lang="en-US" sz="1400" kern="1200" dirty="0"/>
            <a:t>, la </a:t>
          </a:r>
          <a:r>
            <a:rPr lang="en-US" sz="1400" kern="1200" dirty="0" err="1"/>
            <a:t>dicitura</a:t>
          </a:r>
          <a:r>
            <a:rPr lang="en-US" sz="1400" kern="1200" dirty="0"/>
            <a:t> “</a:t>
          </a:r>
          <a:r>
            <a:rPr lang="en-US" sz="1400" kern="1200" dirty="0" err="1"/>
            <a:t>riservata</a:t>
          </a:r>
          <a:r>
            <a:rPr lang="en-US" sz="1400" kern="1200" dirty="0"/>
            <a:t> al </a:t>
          </a:r>
          <a:r>
            <a:rPr lang="en-US" sz="1400" kern="1200" dirty="0" err="1"/>
            <a:t>gestore</a:t>
          </a:r>
          <a:r>
            <a:rPr lang="en-US" sz="1400" kern="1200" dirty="0"/>
            <a:t> </a:t>
          </a:r>
          <a:r>
            <a:rPr lang="en-US" sz="1400" kern="1200" dirty="0" err="1"/>
            <a:t>della</a:t>
          </a:r>
          <a:r>
            <a:rPr lang="en-US" sz="1400" kern="1200" dirty="0"/>
            <a:t> </a:t>
          </a:r>
          <a:r>
            <a:rPr lang="en-US" sz="1400" kern="1200" dirty="0" err="1"/>
            <a:t>segnalazione</a:t>
          </a:r>
          <a:r>
            <a:rPr lang="en-US" sz="1400" kern="1200" dirty="0"/>
            <a:t>”. </a:t>
          </a:r>
          <a:r>
            <a:rPr lang="en-US" sz="1400" kern="1200" dirty="0" err="1"/>
            <a:t>All’esterno</a:t>
          </a:r>
          <a:r>
            <a:rPr lang="en-US" sz="1400" kern="1200" dirty="0"/>
            <a:t> </a:t>
          </a:r>
          <a:r>
            <a:rPr lang="en-US" sz="1400" kern="1200" dirty="0" err="1"/>
            <a:t>della</a:t>
          </a:r>
          <a:r>
            <a:rPr lang="en-US" sz="1400" kern="1200" dirty="0"/>
            <a:t> </a:t>
          </a:r>
          <a:r>
            <a:rPr lang="en-US" sz="1400" kern="1200" dirty="0" err="1"/>
            <a:t>busta</a:t>
          </a:r>
          <a:r>
            <a:rPr lang="en-US" sz="1400" kern="1200" dirty="0"/>
            <a:t> e </a:t>
          </a:r>
          <a:r>
            <a:rPr lang="en-US" sz="1400" kern="1200" dirty="0" err="1"/>
            <a:t>nell’oggetto</a:t>
          </a:r>
          <a:r>
            <a:rPr lang="en-US" sz="1400" kern="1200" dirty="0"/>
            <a:t> </a:t>
          </a:r>
          <a:r>
            <a:rPr lang="en-US" sz="1400" kern="1200" dirty="0" err="1"/>
            <a:t>della</a:t>
          </a:r>
          <a:r>
            <a:rPr lang="en-US" sz="1400" kern="1200" dirty="0"/>
            <a:t> </a:t>
          </a:r>
          <a:r>
            <a:rPr lang="en-US" sz="1400" kern="1200" dirty="0" err="1"/>
            <a:t>comunicazione</a:t>
          </a:r>
          <a:r>
            <a:rPr lang="en-US" sz="1400" kern="1200" dirty="0"/>
            <a:t> </a:t>
          </a:r>
          <a:r>
            <a:rPr lang="en-US" sz="1400" kern="1200" dirty="0" err="1"/>
            <a:t>il</a:t>
          </a:r>
          <a:r>
            <a:rPr lang="en-US" sz="1400" kern="1200" dirty="0"/>
            <a:t> </a:t>
          </a:r>
          <a:r>
            <a:rPr lang="en-US" sz="1400" kern="1200" dirty="0" err="1"/>
            <a:t>Segnalante</a:t>
          </a:r>
          <a:r>
            <a:rPr lang="en-US" sz="1400" kern="1200" dirty="0"/>
            <a:t> </a:t>
          </a:r>
          <a:r>
            <a:rPr lang="en-US" sz="1400" kern="1200" dirty="0" err="1"/>
            <a:t>dovrà</a:t>
          </a:r>
          <a:r>
            <a:rPr lang="en-US" sz="1400" kern="1200" dirty="0"/>
            <a:t> </a:t>
          </a:r>
          <a:r>
            <a:rPr lang="en-US" sz="1400" kern="1200" dirty="0" err="1"/>
            <a:t>esplicitare</a:t>
          </a:r>
          <a:r>
            <a:rPr lang="en-US" sz="1400" kern="1200" dirty="0"/>
            <a:t> </a:t>
          </a:r>
          <a:r>
            <a:rPr lang="en-US" sz="1400" kern="1200" dirty="0" err="1"/>
            <a:t>che</a:t>
          </a:r>
          <a:r>
            <a:rPr lang="en-US" sz="1400" kern="1200" dirty="0"/>
            <a:t> </a:t>
          </a:r>
          <a:r>
            <a:rPr lang="en-US" sz="1400" kern="1200" dirty="0" err="1"/>
            <a:t>si</a:t>
          </a:r>
          <a:r>
            <a:rPr lang="en-US" sz="1400" kern="1200" dirty="0"/>
            <a:t> </a:t>
          </a:r>
          <a:r>
            <a:rPr lang="en-US" sz="1400" kern="1200" dirty="0" err="1"/>
            <a:t>tratta</a:t>
          </a:r>
          <a:r>
            <a:rPr lang="en-US" sz="1400" kern="1200" dirty="0"/>
            <a:t> di “</a:t>
          </a:r>
          <a:r>
            <a:rPr lang="en-US" sz="1400" kern="1200" dirty="0" err="1"/>
            <a:t>Segnalazione</a:t>
          </a:r>
          <a:r>
            <a:rPr lang="en-US" sz="1400" kern="1200" dirty="0"/>
            <a:t> Whistleblowing”. </a:t>
          </a:r>
        </a:p>
      </dsp:txBody>
      <dsp:txXfrm>
        <a:off x="608661" y="692298"/>
        <a:ext cx="4508047" cy="2799040"/>
      </dsp:txXfrm>
    </dsp:sp>
    <dsp:sp modelId="{5F3FDFA0-0B14-4B0A-A8A3-732211893D1C}">
      <dsp:nvSpPr>
        <dsp:cNvPr id="0" name=""/>
        <dsp:cNvSpPr/>
      </dsp:nvSpPr>
      <dsp:spPr>
        <a:xfrm>
          <a:off x="5724037" y="110983"/>
          <a:ext cx="4682211" cy="29732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872ACCD-DDEE-4148-B5F9-D459FA9E1955}">
      <dsp:nvSpPr>
        <dsp:cNvPr id="0" name=""/>
        <dsp:cNvSpPr/>
      </dsp:nvSpPr>
      <dsp:spPr>
        <a:xfrm>
          <a:off x="6244283" y="605216"/>
          <a:ext cx="4682211" cy="297320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b="1" kern="1200" dirty="0"/>
            <a:t>- forma </a:t>
          </a:r>
          <a:r>
            <a:rPr lang="en-US" sz="1400" b="1" kern="1200" dirty="0" err="1"/>
            <a:t>orale</a:t>
          </a:r>
          <a:r>
            <a:rPr lang="en-US" sz="1400" b="1" kern="1200" dirty="0"/>
            <a:t>: </a:t>
          </a:r>
          <a:r>
            <a:rPr lang="en-US" sz="1400" kern="1200" dirty="0" err="1"/>
            <a:t>tramite</a:t>
          </a:r>
          <a:r>
            <a:rPr lang="en-US" sz="1400" kern="1200" dirty="0"/>
            <a:t> </a:t>
          </a:r>
          <a:r>
            <a:rPr lang="en-US" sz="1400" kern="1200" dirty="0" err="1"/>
            <a:t>attraverso</a:t>
          </a:r>
          <a:r>
            <a:rPr lang="en-US" sz="1400" kern="1200" dirty="0"/>
            <a:t> una </a:t>
          </a:r>
          <a:r>
            <a:rPr lang="en-US" sz="1400" kern="1200" dirty="0" err="1"/>
            <a:t>linea</a:t>
          </a:r>
          <a:r>
            <a:rPr lang="en-US" sz="1400" kern="1200" dirty="0"/>
            <a:t> </a:t>
          </a:r>
          <a:r>
            <a:rPr lang="en-US" sz="1400" kern="1200" dirty="0" err="1"/>
            <a:t>telefonica</a:t>
          </a:r>
          <a:r>
            <a:rPr lang="en-US" sz="1400" kern="1200" dirty="0"/>
            <a:t> </a:t>
          </a:r>
          <a:r>
            <a:rPr lang="en-US" sz="1400" kern="1200" dirty="0" err="1"/>
            <a:t>dedicata</a:t>
          </a:r>
          <a:r>
            <a:rPr lang="en-US" sz="1400" kern="1200" dirty="0"/>
            <a:t>, al </a:t>
          </a:r>
          <a:r>
            <a:rPr lang="en-US" sz="1400" kern="1200" dirty="0" err="1"/>
            <a:t>numero</a:t>
          </a:r>
          <a:r>
            <a:rPr lang="en-US" sz="1400" kern="1200" dirty="0"/>
            <a:t> </a:t>
          </a:r>
          <a:r>
            <a:rPr lang="it-IT" sz="1400" kern="1200" dirty="0"/>
            <a:t>XXX 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1400" kern="1200" dirty="0"/>
            <a:t>attiva dal lunedì al venerdì dalle 9 alle 13 e dalle 15 alle 17</a:t>
          </a:r>
          <a:endParaRPr lang="en-US" sz="1400" kern="1200" dirty="0">
            <a:highlight>
              <a:srgbClr val="FFFF00"/>
            </a:highlight>
          </a:endParaRPr>
        </a:p>
      </dsp:txBody>
      <dsp:txXfrm>
        <a:off x="6331365" y="692298"/>
        <a:ext cx="4508047" cy="279904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2825D15-D7ED-4213-B325-851EAF2BEA80}">
      <dsp:nvSpPr>
        <dsp:cNvPr id="0" name=""/>
        <dsp:cNvSpPr/>
      </dsp:nvSpPr>
      <dsp:spPr>
        <a:xfrm>
          <a:off x="1333" y="110983"/>
          <a:ext cx="4682211" cy="29732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30B7C1C-3263-45D2-A5B7-C52EEBD71697}">
      <dsp:nvSpPr>
        <dsp:cNvPr id="0" name=""/>
        <dsp:cNvSpPr/>
      </dsp:nvSpPr>
      <dsp:spPr>
        <a:xfrm>
          <a:off x="521579" y="605216"/>
          <a:ext cx="4682211" cy="297320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In tutte le fasi di gestione della Segnalazione di whistleblowing la Società garantisce la tutela della riservatezza del Segnalante e delle persone coinvolte nella Segnalazione nonché la sicurezza nella protezione dei dati personali.</a:t>
          </a:r>
        </a:p>
      </dsp:txBody>
      <dsp:txXfrm>
        <a:off x="608661" y="692298"/>
        <a:ext cx="4508047" cy="2799040"/>
      </dsp:txXfrm>
    </dsp:sp>
    <dsp:sp modelId="{12837750-BFDC-4FE0-B164-939F21E323C3}">
      <dsp:nvSpPr>
        <dsp:cNvPr id="0" name=""/>
        <dsp:cNvSpPr/>
      </dsp:nvSpPr>
      <dsp:spPr>
        <a:xfrm>
          <a:off x="5724037" y="110983"/>
          <a:ext cx="4682211" cy="297320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BEA34BF-48AC-4C8E-ABEE-647D46D56F45}">
      <dsp:nvSpPr>
        <dsp:cNvPr id="0" name=""/>
        <dsp:cNvSpPr/>
      </dsp:nvSpPr>
      <dsp:spPr>
        <a:xfrm>
          <a:off x="6244283" y="605216"/>
          <a:ext cx="4682211" cy="297320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I I dati personali dei Segnalanti, dei Segnalati e di tutti i soggetti coinvolti nella Segnalazione sono trattati in conformità con la normativa vigente sulla protezione dei dati personali (Regolamento (UE) 2016/679 e D.Lgs. 196/2003, come modificato dal D.Lgs. 101/2018).</a:t>
          </a:r>
        </a:p>
      </dsp:txBody>
      <dsp:txXfrm>
        <a:off x="6331365" y="692298"/>
        <a:ext cx="4508047" cy="27990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4C670F5-C2A8-4C90-B552-26EF69D295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AD3C68AB-1174-4B93-83B1-BAA6867E3D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832D5B1-4C45-452B-BFF9-308BC90A89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657C0-857E-4420-877C-53F2E14094C6}" type="datetimeFigureOut">
              <a:rPr lang="it-IT" smtClean="0"/>
              <a:t>29/02/2024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E2E2D1C-F1EA-412A-9C7F-382D78726C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128BD8C-052C-4927-8E81-6483825EA7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8E5E7-4FEE-4809-9A59-23F3CC5C3DC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298747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D66929B-272D-4FD1-B0EC-954F21BC4B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4CE7043F-CAE4-468D-A7D2-BE5C492338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6B1F12DD-FDFC-4219-98D3-CF2666AFE4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657C0-857E-4420-877C-53F2E14094C6}" type="datetimeFigureOut">
              <a:rPr lang="it-IT" smtClean="0"/>
              <a:t>29/02/2024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E943AB8-8C48-491E-9D22-AAE35F4C05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0430284-4922-4D08-9757-CDC28903E6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8E5E7-4FEE-4809-9A59-23F3CC5C3DC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399701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6201177A-4804-4E55-B547-84E41E6DCD3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46C8D221-8ECB-40CE-97AB-9369C29CF7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C41A0D7-4A8A-46DB-AC70-493E7802A1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657C0-857E-4420-877C-53F2E14094C6}" type="datetimeFigureOut">
              <a:rPr lang="it-IT" smtClean="0"/>
              <a:t>29/02/2024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2191007-B4C4-4677-AE31-BFB18E13AA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C7F3EF2-234F-4999-AC58-4F66FC14BA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8E5E7-4FEE-4809-9A59-23F3CC5C3DC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21518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8284BE6-A1B4-45A4-90DB-2A0DD18C2E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B1E8C81-5165-4974-B036-7D786DAB95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312CF84-11F0-4CDF-A1AC-5E3A62BC73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657C0-857E-4420-877C-53F2E14094C6}" type="datetimeFigureOut">
              <a:rPr lang="it-IT" smtClean="0"/>
              <a:t>29/02/2024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66639FF-9C9B-476C-98BD-EAF3F31170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B0998B4-344A-45BE-913A-D634CDEE13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8E5E7-4FEE-4809-9A59-23F3CC5C3DC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347022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A39C2E0-7579-4B7E-B7C6-2E9F00E05B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843CE2B6-50A2-44BF-B515-CEEDADB89A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9496E08-3238-44E4-8042-17BCE4565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657C0-857E-4420-877C-53F2E14094C6}" type="datetimeFigureOut">
              <a:rPr lang="it-IT" smtClean="0"/>
              <a:t>29/02/2024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CC074BB-8A69-4AD4-BCD8-BCDCD5B536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63E70433-3684-4ECE-8874-116DE1D776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8E5E7-4FEE-4809-9A59-23F3CC5C3DC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497240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5BCCFD5-B6FE-4E5E-A37F-D7AAC0A90B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4B2E372-2E03-40A9-953B-1CE47F06158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1A83D9A3-F7E9-4AB2-A2C5-E6AB6FF1BC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58C5A4DC-D5A0-4C0B-A22C-4AC8FC7791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657C0-857E-4420-877C-53F2E14094C6}" type="datetimeFigureOut">
              <a:rPr lang="it-IT" smtClean="0"/>
              <a:t>29/02/2024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03F55710-FAF2-49DE-98E2-D60ECE146C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BFD5BA1A-1049-4181-88D5-7BB9E98CBF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8E5E7-4FEE-4809-9A59-23F3CC5C3DC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993074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BEEF808-94D0-4153-8C55-DE5DF84770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E0487DA3-3E14-4C9C-9E1F-EA19CF89F1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41134E26-D980-4E7F-9707-69F5E3706C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21CC2BAE-0E72-4DC3-9945-75EE03B4643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A498FD9D-CAEE-48E9-8910-9FF49E1F21A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53E01ACC-24C4-4208-86E0-34B76BD08E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657C0-857E-4420-877C-53F2E14094C6}" type="datetimeFigureOut">
              <a:rPr lang="it-IT" smtClean="0"/>
              <a:t>29/02/2024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51D287D9-14F9-4AF8-9640-0E40AD2B14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611ED1AC-EE9D-4EB2-A6F5-D4DF5FF77C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8E5E7-4FEE-4809-9A59-23F3CC5C3DC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34143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6109854-2341-44C2-A70D-7EC4686038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542F6697-1F6A-4265-AA89-B588004607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657C0-857E-4420-877C-53F2E14094C6}" type="datetimeFigureOut">
              <a:rPr lang="it-IT" smtClean="0"/>
              <a:t>29/02/2024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3002AB1D-EC5C-466E-BBD3-1A844D244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2268A566-EF36-42B2-8138-3402535E9F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8E5E7-4FEE-4809-9A59-23F3CC5C3DC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273545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3AE9A7E3-6234-4971-AFCA-4CCABEA5FA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657C0-857E-4420-877C-53F2E14094C6}" type="datetimeFigureOut">
              <a:rPr lang="it-IT" smtClean="0"/>
              <a:t>29/02/2024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9955C014-5B24-40ED-9182-6242BA286F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5CC37BF4-4831-4EBE-96B5-945E448FA4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8E5E7-4FEE-4809-9A59-23F3CC5C3DC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296281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2D79F10-3DAA-4FD6-BA24-48E475F301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7945F01-88A8-48A0-BE0B-C94120E9E8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B2F8009E-329D-4199-8464-02138E72DD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54D823F6-DCCC-4516-B0D3-7D951AD254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657C0-857E-4420-877C-53F2E14094C6}" type="datetimeFigureOut">
              <a:rPr lang="it-IT" smtClean="0"/>
              <a:t>29/02/2024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FB203294-C240-4096-8EA9-ACB0E495EC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59E33909-240C-4436-AB8D-450BC3B3A0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8E5E7-4FEE-4809-9A59-23F3CC5C3DC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785823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6924A7D-AB68-460C-82BC-E7BAE7D1AB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39C8E206-B7E4-467A-A626-D79E5E02F0F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97226B48-0312-4E49-984E-BD41C192AB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76A99926-3FB9-4F7E-954D-937FCD91CA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657C0-857E-4420-877C-53F2E14094C6}" type="datetimeFigureOut">
              <a:rPr lang="it-IT" smtClean="0"/>
              <a:t>29/02/2024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39484694-6E53-4BA1-9CCC-0131840C5C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4E30F8B1-A61D-4601-8AB3-C4F48A0F75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88E5E7-4FEE-4809-9A59-23F3CC5C3DC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477541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1294C09D-29E1-4AC2-8980-44A601088B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5C32EF56-F595-48BD-8E4E-359728C6A1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9175A91-597E-42E1-BBA8-DFAB49E4768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1657C0-857E-4420-877C-53F2E14094C6}" type="datetimeFigureOut">
              <a:rPr lang="it-IT" smtClean="0"/>
              <a:t>29/02/2024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8BA86D8-49C1-4625-AC24-A126DAE8B0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A5F618E-80C0-4490-9616-0F317E3728D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88E5E7-4FEE-4809-9A59-23F3CC5C3DC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97477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E1BEB12-92AF-4445-98AD-4C7756E7C9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0522C2C-7B5C-48A7-A969-03941E5D2E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" name="Freeform 13">
            <a:extLst>
              <a:ext uri="{FF2B5EF4-FFF2-40B4-BE49-F238E27FC236}">
                <a16:creationId xmlns:a16="http://schemas.microsoft.com/office/drawing/2014/main" id="{9C682A1A-5B2D-4111-BBD6-620165633E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769476" y="220196"/>
            <a:ext cx="9422524" cy="6637806"/>
          </a:xfrm>
          <a:custGeom>
            <a:avLst/>
            <a:gdLst>
              <a:gd name="connsiteX0" fmla="*/ 4929467 w 8191500"/>
              <a:gd name="connsiteY0" fmla="*/ 0 h 5770597"/>
              <a:gd name="connsiteX1" fmla="*/ 8065066 w 8191500"/>
              <a:gd name="connsiteY1" fmla="*/ 1118513 h 5770597"/>
              <a:gd name="connsiteX2" fmla="*/ 8191500 w 8191500"/>
              <a:gd name="connsiteY2" fmla="*/ 1227339 h 5770597"/>
              <a:gd name="connsiteX3" fmla="*/ 8191500 w 8191500"/>
              <a:gd name="connsiteY3" fmla="*/ 5770597 h 5770597"/>
              <a:gd name="connsiteX4" fmla="*/ 79523 w 8191500"/>
              <a:gd name="connsiteY4" fmla="*/ 5770597 h 5770597"/>
              <a:gd name="connsiteX5" fmla="*/ 56799 w 8191500"/>
              <a:gd name="connsiteY5" fmla="*/ 5644158 h 5770597"/>
              <a:gd name="connsiteX6" fmla="*/ 0 w 8191500"/>
              <a:gd name="connsiteY6" fmla="*/ 4898209 h 5770597"/>
              <a:gd name="connsiteX7" fmla="*/ 4929467 w 8191500"/>
              <a:gd name="connsiteY7" fmla="*/ 0 h 57705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191500" h="5770597">
                <a:moveTo>
                  <a:pt x="4929467" y="0"/>
                </a:moveTo>
                <a:cubicBezTo>
                  <a:pt x="6120547" y="0"/>
                  <a:pt x="7212963" y="419755"/>
                  <a:pt x="8065066" y="1118513"/>
                </a:cubicBezTo>
                <a:lnTo>
                  <a:pt x="8191500" y="1227339"/>
                </a:lnTo>
                <a:lnTo>
                  <a:pt x="8191500" y="5770597"/>
                </a:lnTo>
                <a:lnTo>
                  <a:pt x="79523" y="5770597"/>
                </a:lnTo>
                <a:lnTo>
                  <a:pt x="56799" y="5644158"/>
                </a:lnTo>
                <a:cubicBezTo>
                  <a:pt x="19398" y="5400934"/>
                  <a:pt x="0" y="5151822"/>
                  <a:pt x="0" y="4898209"/>
                </a:cubicBezTo>
                <a:cubicBezTo>
                  <a:pt x="0" y="2193003"/>
                  <a:pt x="2206998" y="0"/>
                  <a:pt x="492946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D6EE29F2-D77F-4BD0-A20B-334D316A1C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09800" y="2099696"/>
            <a:ext cx="1942241" cy="1889551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Arc 15">
            <a:extLst>
              <a:ext uri="{FF2B5EF4-FFF2-40B4-BE49-F238E27FC236}">
                <a16:creationId xmlns:a16="http://schemas.microsoft.com/office/drawing/2014/main" id="{22D09ED2-868F-42C6-866E-F92E0CEF31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520172">
            <a:off x="1613162" y="1492572"/>
            <a:ext cx="2987899" cy="2987899"/>
          </a:xfrm>
          <a:prstGeom prst="arc">
            <a:avLst>
              <a:gd name="adj1" fmla="val 14455503"/>
              <a:gd name="adj2" fmla="val 227775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A01BCF21-E78B-4F38-B3C1-29E3B6FBF8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38600" y="1939159"/>
            <a:ext cx="7644627" cy="2751086"/>
          </a:xfrm>
        </p:spPr>
        <p:txBody>
          <a:bodyPr>
            <a:normAutofit/>
          </a:bodyPr>
          <a:lstStyle/>
          <a:p>
            <a:pPr algn="r"/>
            <a:r>
              <a:rPr lang="it-IT" dirty="0"/>
              <a:t>Il Whistleblowing </a:t>
            </a:r>
          </a:p>
        </p:txBody>
      </p:sp>
      <p:pic>
        <p:nvPicPr>
          <p:cNvPr id="3" name="Immagine 2" descr="Immagine che contiene testo, Carattere, schermata, bianco&#10;&#10;Descrizione generata automaticamente">
            <a:extLst>
              <a:ext uri="{FF2B5EF4-FFF2-40B4-BE49-F238E27FC236}">
                <a16:creationId xmlns:a16="http://schemas.microsoft.com/office/drawing/2014/main" id="{3AD69CAE-CC2D-A534-BEEC-1DE8FB99B68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261" y="227316"/>
            <a:ext cx="2934850" cy="10984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90266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9">
            <a:extLst>
              <a:ext uri="{FF2B5EF4-FFF2-40B4-BE49-F238E27FC236}">
                <a16:creationId xmlns:a16="http://schemas.microsoft.com/office/drawing/2014/main" id="{2EB492CD-616E-47F8-933B-5E2D952A05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6" name="Arc 11">
            <a:extLst>
              <a:ext uri="{FF2B5EF4-FFF2-40B4-BE49-F238E27FC236}">
                <a16:creationId xmlns:a16="http://schemas.microsoft.com/office/drawing/2014/main" id="{59383CF9-23B5-4335-9B21-1791C4CF1C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3967198" flipH="1">
            <a:off x="8631348" y="490493"/>
            <a:ext cx="2987899" cy="2987899"/>
          </a:xfrm>
          <a:prstGeom prst="arc">
            <a:avLst>
              <a:gd name="adj1" fmla="val 14441841"/>
              <a:gd name="adj2" fmla="val 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93ADB721-360D-450C-B687-42BD718D04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4962" y="479493"/>
            <a:ext cx="5458838" cy="1325563"/>
          </a:xfrm>
        </p:spPr>
        <p:txBody>
          <a:bodyPr>
            <a:normAutofit/>
          </a:bodyPr>
          <a:lstStyle/>
          <a:p>
            <a:r>
              <a:rPr lang="it-IT"/>
              <a:t>Il nostro sistema</a:t>
            </a:r>
            <a:endParaRPr lang="it-IT" dirty="0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0007FE00-9498-4706-B255-6437B0252C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486400"/>
            <a:ext cx="2672863" cy="1371600"/>
          </a:xfrm>
          <a:custGeom>
            <a:avLst/>
            <a:gdLst>
              <a:gd name="connsiteX0" fmla="*/ 1721734 w 2672863"/>
              <a:gd name="connsiteY0" fmla="*/ 0 h 1371600"/>
              <a:gd name="connsiteX1" fmla="*/ 2564444 w 2672863"/>
              <a:gd name="connsiteY1" fmla="*/ 213382 h 1371600"/>
              <a:gd name="connsiteX2" fmla="*/ 2672863 w 2672863"/>
              <a:gd name="connsiteY2" fmla="*/ 279248 h 1371600"/>
              <a:gd name="connsiteX3" fmla="*/ 2672863 w 2672863"/>
              <a:gd name="connsiteY3" fmla="*/ 1371600 h 1371600"/>
              <a:gd name="connsiteX4" fmla="*/ 0 w 2672863"/>
              <a:gd name="connsiteY4" fmla="*/ 1371600 h 1371600"/>
              <a:gd name="connsiteX5" fmla="*/ 33268 w 2672863"/>
              <a:gd name="connsiteY5" fmla="*/ 1242216 h 1371600"/>
              <a:gd name="connsiteX6" fmla="*/ 1721734 w 2672863"/>
              <a:gd name="connsiteY6" fmla="*/ 0 h 137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672863" h="1371600">
                <a:moveTo>
                  <a:pt x="1721734" y="0"/>
                </a:moveTo>
                <a:cubicBezTo>
                  <a:pt x="2026863" y="0"/>
                  <a:pt x="2313937" y="77299"/>
                  <a:pt x="2564444" y="213382"/>
                </a:cubicBezTo>
                <a:lnTo>
                  <a:pt x="2672863" y="279248"/>
                </a:lnTo>
                <a:lnTo>
                  <a:pt x="2672863" y="1371600"/>
                </a:lnTo>
                <a:lnTo>
                  <a:pt x="0" y="1371600"/>
                </a:lnTo>
                <a:lnTo>
                  <a:pt x="33268" y="1242216"/>
                </a:lnTo>
                <a:cubicBezTo>
                  <a:pt x="257110" y="522539"/>
                  <a:pt x="928399" y="0"/>
                  <a:pt x="172173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7" name="Graphic 6" descr="Presentation with Checklist">
            <a:extLst>
              <a:ext uri="{FF2B5EF4-FFF2-40B4-BE49-F238E27FC236}">
                <a16:creationId xmlns:a16="http://schemas.microsoft.com/office/drawing/2014/main" id="{A714FC25-4AB3-0590-4AF2-3B9D0701735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03182" y="955437"/>
            <a:ext cx="4777381" cy="4777381"/>
          </a:xfrm>
          <a:custGeom>
            <a:avLst/>
            <a:gdLst/>
            <a:ahLst/>
            <a:cxnLst/>
            <a:rect l="l" t="t" r="r" b="b"/>
            <a:pathLst>
              <a:path w="4777381" h="5643794">
                <a:moveTo>
                  <a:pt x="143704" y="0"/>
                </a:moveTo>
                <a:lnTo>
                  <a:pt x="4633677" y="0"/>
                </a:lnTo>
                <a:cubicBezTo>
                  <a:pt x="4713043" y="0"/>
                  <a:pt x="4777381" y="64338"/>
                  <a:pt x="4777381" y="143704"/>
                </a:cubicBezTo>
                <a:lnTo>
                  <a:pt x="4777381" y="5500090"/>
                </a:lnTo>
                <a:cubicBezTo>
                  <a:pt x="4777381" y="5579456"/>
                  <a:pt x="4713043" y="5643794"/>
                  <a:pt x="4633677" y="5643794"/>
                </a:cubicBezTo>
                <a:lnTo>
                  <a:pt x="143704" y="5643794"/>
                </a:lnTo>
                <a:cubicBezTo>
                  <a:pt x="64338" y="5643794"/>
                  <a:pt x="0" y="5579456"/>
                  <a:pt x="0" y="5500090"/>
                </a:cubicBezTo>
                <a:lnTo>
                  <a:pt x="0" y="143704"/>
                </a:lnTo>
                <a:cubicBezTo>
                  <a:pt x="0" y="64338"/>
                  <a:pt x="64338" y="0"/>
                  <a:pt x="143704" y="0"/>
                </a:cubicBezTo>
                <a:close/>
              </a:path>
            </a:pathLst>
          </a:custGeom>
        </p:spPr>
      </p:pic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458FC500-3EE5-450A-8A6C-79D79A82DD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94962" y="1984443"/>
            <a:ext cx="5458838" cy="4192520"/>
          </a:xfrm>
        </p:spPr>
        <p:txBody>
          <a:bodyPr>
            <a:normAutofit/>
          </a:bodyPr>
          <a:lstStyle/>
          <a:p>
            <a:r>
              <a:rPr lang="it-IT" dirty="0"/>
              <a:t>Abbiamo implementato un sistema per la ricezione e gestione delle segnalazioni pervenute da personale aziendale e/o da soggetti terzi, relative a </a:t>
            </a:r>
            <a:r>
              <a:rPr lang="en-US" b="1" dirty="0" err="1"/>
              <a:t>condotte</a:t>
            </a:r>
            <a:r>
              <a:rPr lang="en-US" b="1" dirty="0"/>
              <a:t> </a:t>
            </a:r>
            <a:r>
              <a:rPr lang="en-US" b="1" dirty="0" err="1"/>
              <a:t>illecite</a:t>
            </a:r>
            <a:r>
              <a:rPr lang="en-US" b="1" dirty="0"/>
              <a:t> </a:t>
            </a:r>
            <a:r>
              <a:rPr lang="en-US" b="1" dirty="0" err="1"/>
              <a:t>rilevanti</a:t>
            </a:r>
            <a:r>
              <a:rPr lang="en-US" b="1" dirty="0"/>
              <a:t> per la </a:t>
            </a:r>
            <a:r>
              <a:rPr lang="en-US" b="1" dirty="0" err="1"/>
              <a:t>disciplina</a:t>
            </a:r>
            <a:r>
              <a:rPr lang="en-US" b="1" dirty="0"/>
              <a:t> 231 o </a:t>
            </a:r>
            <a:r>
              <a:rPr lang="en-US" b="1" dirty="0" err="1"/>
              <a:t>violazioni</a:t>
            </a:r>
            <a:r>
              <a:rPr lang="en-US" b="1" dirty="0"/>
              <a:t> del </a:t>
            </a:r>
            <a:r>
              <a:rPr lang="en-US" b="1" dirty="0" err="1"/>
              <a:t>modello</a:t>
            </a:r>
            <a:r>
              <a:rPr lang="en-US" b="1" dirty="0"/>
              <a:t> 231 e di </a:t>
            </a:r>
            <a:r>
              <a:rPr lang="en-US" b="1" dirty="0" err="1"/>
              <a:t>regole</a:t>
            </a:r>
            <a:r>
              <a:rPr lang="en-US" b="1" dirty="0"/>
              <a:t> di Condotta contemplate </a:t>
            </a:r>
            <a:r>
              <a:rPr lang="en-US" b="1" dirty="0" err="1"/>
              <a:t>nel</a:t>
            </a:r>
            <a:r>
              <a:rPr lang="en-US" b="1" dirty="0"/>
              <a:t> </a:t>
            </a:r>
            <a:r>
              <a:rPr lang="en-US" b="1" dirty="0" err="1"/>
              <a:t>Codice</a:t>
            </a:r>
            <a:r>
              <a:rPr lang="en-US" b="1" dirty="0"/>
              <a:t> </a:t>
            </a:r>
            <a:r>
              <a:rPr lang="en-US" b="1" dirty="0" err="1"/>
              <a:t>Etico</a:t>
            </a:r>
            <a:endParaRPr lang="en-US" b="1" dirty="0"/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356408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6" name="Rectangle 25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256B2C21-A230-48C0-8DF1-C46611373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3847E18C-932D-4C95-AABA-FEC7C9499A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3150CB11-0C61-439E-910F-5787759E72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43F8A58B-5155-44CE-A5FF-7647B47D0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443F2ACA-E6D6-4028-82DD-F03C262D5D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5" y="1410079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722F824F-9A20-49FC-B3AE-3577A1F3A2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6478" y="1683756"/>
            <a:ext cx="3115265" cy="2396359"/>
          </a:xfrm>
        </p:spPr>
        <p:txBody>
          <a:bodyPr anchor="b">
            <a:normAutofit/>
          </a:bodyPr>
          <a:lstStyle/>
          <a:p>
            <a:pPr algn="r"/>
            <a:r>
              <a:rPr lang="it-IT" sz="4000" dirty="0">
                <a:solidFill>
                  <a:srgbClr val="FFFFFF"/>
                </a:solidFill>
              </a:rPr>
              <a:t>Elementi essenziali delle segnalazioni</a:t>
            </a:r>
          </a:p>
        </p:txBody>
      </p:sp>
      <p:graphicFrame>
        <p:nvGraphicFramePr>
          <p:cNvPr id="22" name="Segnaposto contenuto 2">
            <a:extLst>
              <a:ext uri="{FF2B5EF4-FFF2-40B4-BE49-F238E27FC236}">
                <a16:creationId xmlns:a16="http://schemas.microsoft.com/office/drawing/2014/main" id="{01F44448-B96B-34B1-E78B-B501ADEC528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99702151"/>
              </p:ext>
            </p:extLst>
          </p:nvPr>
        </p:nvGraphicFramePr>
        <p:xfrm>
          <a:off x="4905052" y="750440"/>
          <a:ext cx="6666833" cy="5453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622905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7" name="Rectangle 23">
            <a:extLst>
              <a:ext uri="{FF2B5EF4-FFF2-40B4-BE49-F238E27FC236}">
                <a16:creationId xmlns:a16="http://schemas.microsoft.com/office/drawing/2014/main" id="{31293F9B-599E-4871-A414-757225FA34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Rectangle 25">
            <a:extLst>
              <a:ext uri="{FF2B5EF4-FFF2-40B4-BE49-F238E27FC236}">
                <a16:creationId xmlns:a16="http://schemas.microsoft.com/office/drawing/2014/main" id="{E5F17139-31EE-46AC-B04F-DBBD852DD6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2000" cy="217525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722F824F-9A20-49FC-B3AE-3577A1F3A2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65739"/>
            <a:ext cx="10515600" cy="1124949"/>
          </a:xfrm>
        </p:spPr>
        <p:txBody>
          <a:bodyPr>
            <a:normAutofit/>
          </a:bodyPr>
          <a:lstStyle/>
          <a:p>
            <a:r>
              <a:rPr lang="en-US">
                <a:solidFill>
                  <a:schemeClr val="bg1"/>
                </a:solidFill>
              </a:rPr>
              <a:t>Non sono consentite Segnalazioni</a:t>
            </a:r>
            <a:endParaRPr lang="it-IT">
              <a:solidFill>
                <a:schemeClr val="bg1"/>
              </a:solidFill>
            </a:endParaRPr>
          </a:p>
        </p:txBody>
      </p:sp>
      <p:grpSp>
        <p:nvGrpSpPr>
          <p:cNvPr id="46" name="Graphic 190">
            <a:extLst>
              <a:ext uri="{FF2B5EF4-FFF2-40B4-BE49-F238E27FC236}">
                <a16:creationId xmlns:a16="http://schemas.microsoft.com/office/drawing/2014/main" id="{53883AA7-7F86-41F8-A1D8-06E9886E76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" y="136528"/>
            <a:ext cx="1291642" cy="429215"/>
            <a:chOff x="2504802" y="1755501"/>
            <a:chExt cx="1598829" cy="531293"/>
          </a:xfrm>
          <a:solidFill>
            <a:schemeClr val="bg1"/>
          </a:solidFill>
        </p:grpSpPr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FC80ACB6-0FE0-4F10-998D-2E8D4637500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504802" y="2113855"/>
              <a:ext cx="1598614" cy="172939"/>
            </a:xfrm>
            <a:custGeom>
              <a:avLst/>
              <a:gdLst>
                <a:gd name="connsiteX0" fmla="*/ 1248648 w 1598614"/>
                <a:gd name="connsiteY0" fmla="*/ 172939 h 172939"/>
                <a:gd name="connsiteX1" fmla="*/ 1123031 w 1598614"/>
                <a:gd name="connsiteY1" fmla="*/ 92708 h 172939"/>
                <a:gd name="connsiteX2" fmla="*/ 1024085 w 1598614"/>
                <a:gd name="connsiteY2" fmla="*/ 29469 h 172939"/>
                <a:gd name="connsiteX3" fmla="*/ 925140 w 1598614"/>
                <a:gd name="connsiteY3" fmla="*/ 92708 h 172939"/>
                <a:gd name="connsiteX4" fmla="*/ 799522 w 1598614"/>
                <a:gd name="connsiteY4" fmla="*/ 172939 h 172939"/>
                <a:gd name="connsiteX5" fmla="*/ 799522 w 1598614"/>
                <a:gd name="connsiteY5" fmla="*/ 172939 h 172939"/>
                <a:gd name="connsiteX6" fmla="*/ 673905 w 1598614"/>
                <a:gd name="connsiteY6" fmla="*/ 92708 h 172939"/>
                <a:gd name="connsiteX7" fmla="*/ 574959 w 1598614"/>
                <a:gd name="connsiteY7" fmla="*/ 29469 h 172939"/>
                <a:gd name="connsiteX8" fmla="*/ 476014 w 1598614"/>
                <a:gd name="connsiteY8" fmla="*/ 92708 h 172939"/>
                <a:gd name="connsiteX9" fmla="*/ 350396 w 1598614"/>
                <a:gd name="connsiteY9" fmla="*/ 172939 h 172939"/>
                <a:gd name="connsiteX10" fmla="*/ 224778 w 1598614"/>
                <a:gd name="connsiteY10" fmla="*/ 92708 h 172939"/>
                <a:gd name="connsiteX11" fmla="*/ 125833 w 1598614"/>
                <a:gd name="connsiteY11" fmla="*/ 29469 h 172939"/>
                <a:gd name="connsiteX12" fmla="*/ 26887 w 1598614"/>
                <a:gd name="connsiteY12" fmla="*/ 92708 h 172939"/>
                <a:gd name="connsiteX13" fmla="*/ 0 w 1598614"/>
                <a:gd name="connsiteY13" fmla="*/ 80232 h 172939"/>
                <a:gd name="connsiteX14" fmla="*/ 125618 w 1598614"/>
                <a:gd name="connsiteY14" fmla="*/ 0 h 172939"/>
                <a:gd name="connsiteX15" fmla="*/ 251235 w 1598614"/>
                <a:gd name="connsiteY15" fmla="*/ 80232 h 172939"/>
                <a:gd name="connsiteX16" fmla="*/ 350181 w 1598614"/>
                <a:gd name="connsiteY16" fmla="*/ 143471 h 172939"/>
                <a:gd name="connsiteX17" fmla="*/ 449126 w 1598614"/>
                <a:gd name="connsiteY17" fmla="*/ 80232 h 172939"/>
                <a:gd name="connsiteX18" fmla="*/ 574744 w 1598614"/>
                <a:gd name="connsiteY18" fmla="*/ 0 h 172939"/>
                <a:gd name="connsiteX19" fmla="*/ 700362 w 1598614"/>
                <a:gd name="connsiteY19" fmla="*/ 80232 h 172939"/>
                <a:gd name="connsiteX20" fmla="*/ 799307 w 1598614"/>
                <a:gd name="connsiteY20" fmla="*/ 143471 h 172939"/>
                <a:gd name="connsiteX21" fmla="*/ 799307 w 1598614"/>
                <a:gd name="connsiteY21" fmla="*/ 143471 h 172939"/>
                <a:gd name="connsiteX22" fmla="*/ 898253 w 1598614"/>
                <a:gd name="connsiteY22" fmla="*/ 80232 h 172939"/>
                <a:gd name="connsiteX23" fmla="*/ 1023870 w 1598614"/>
                <a:gd name="connsiteY23" fmla="*/ 0 h 172939"/>
                <a:gd name="connsiteX24" fmla="*/ 1149488 w 1598614"/>
                <a:gd name="connsiteY24" fmla="*/ 80232 h 172939"/>
                <a:gd name="connsiteX25" fmla="*/ 1248433 w 1598614"/>
                <a:gd name="connsiteY25" fmla="*/ 143471 h 172939"/>
                <a:gd name="connsiteX26" fmla="*/ 1347379 w 1598614"/>
                <a:gd name="connsiteY26" fmla="*/ 80232 h 172939"/>
                <a:gd name="connsiteX27" fmla="*/ 1472997 w 1598614"/>
                <a:gd name="connsiteY27" fmla="*/ 0 h 172939"/>
                <a:gd name="connsiteX28" fmla="*/ 1598614 w 1598614"/>
                <a:gd name="connsiteY28" fmla="*/ 80232 h 172939"/>
                <a:gd name="connsiteX29" fmla="*/ 1571942 w 1598614"/>
                <a:gd name="connsiteY29" fmla="*/ 92708 h 172939"/>
                <a:gd name="connsiteX30" fmla="*/ 1472997 w 1598614"/>
                <a:gd name="connsiteY30" fmla="*/ 29469 h 172939"/>
                <a:gd name="connsiteX31" fmla="*/ 1374051 w 1598614"/>
                <a:gd name="connsiteY31" fmla="*/ 92708 h 172939"/>
                <a:gd name="connsiteX32" fmla="*/ 1248648 w 1598614"/>
                <a:gd name="connsiteY32" fmla="*/ 172939 h 1729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1598614" h="172939">
                  <a:moveTo>
                    <a:pt x="1248648" y="172939"/>
                  </a:moveTo>
                  <a:cubicBezTo>
                    <a:pt x="1194229" y="172939"/>
                    <a:pt x="1146046" y="142180"/>
                    <a:pt x="1123031" y="92708"/>
                  </a:cubicBezTo>
                  <a:cubicBezTo>
                    <a:pt x="1104962" y="53775"/>
                    <a:pt x="1067105" y="29469"/>
                    <a:pt x="1024085" y="29469"/>
                  </a:cubicBezTo>
                  <a:cubicBezTo>
                    <a:pt x="981066" y="29469"/>
                    <a:pt x="943208" y="53775"/>
                    <a:pt x="925140" y="92708"/>
                  </a:cubicBezTo>
                  <a:cubicBezTo>
                    <a:pt x="902124" y="142180"/>
                    <a:pt x="853942" y="172939"/>
                    <a:pt x="799522" y="172939"/>
                  </a:cubicBezTo>
                  <a:cubicBezTo>
                    <a:pt x="799522" y="172939"/>
                    <a:pt x="799522" y="172939"/>
                    <a:pt x="799522" y="172939"/>
                  </a:cubicBezTo>
                  <a:cubicBezTo>
                    <a:pt x="744887" y="172939"/>
                    <a:pt x="696920" y="142180"/>
                    <a:pt x="673905" y="92708"/>
                  </a:cubicBezTo>
                  <a:cubicBezTo>
                    <a:pt x="655836" y="53775"/>
                    <a:pt x="617979" y="29469"/>
                    <a:pt x="574959" y="29469"/>
                  </a:cubicBezTo>
                  <a:cubicBezTo>
                    <a:pt x="531939" y="29469"/>
                    <a:pt x="494082" y="53775"/>
                    <a:pt x="476014" y="92708"/>
                  </a:cubicBezTo>
                  <a:cubicBezTo>
                    <a:pt x="452998" y="142180"/>
                    <a:pt x="405031" y="172939"/>
                    <a:pt x="350396" y="172939"/>
                  </a:cubicBezTo>
                  <a:cubicBezTo>
                    <a:pt x="295976" y="172939"/>
                    <a:pt x="247794" y="142180"/>
                    <a:pt x="224778" y="92708"/>
                  </a:cubicBezTo>
                  <a:cubicBezTo>
                    <a:pt x="206710" y="53775"/>
                    <a:pt x="168853" y="29469"/>
                    <a:pt x="125833" y="29469"/>
                  </a:cubicBezTo>
                  <a:cubicBezTo>
                    <a:pt x="82813" y="29469"/>
                    <a:pt x="44956" y="53775"/>
                    <a:pt x="26887" y="92708"/>
                  </a:cubicBezTo>
                  <a:lnTo>
                    <a:pt x="0" y="80232"/>
                  </a:lnTo>
                  <a:cubicBezTo>
                    <a:pt x="23016" y="30759"/>
                    <a:pt x="70983" y="0"/>
                    <a:pt x="125618" y="0"/>
                  </a:cubicBezTo>
                  <a:cubicBezTo>
                    <a:pt x="180253" y="0"/>
                    <a:pt x="228220" y="30759"/>
                    <a:pt x="251235" y="80232"/>
                  </a:cubicBezTo>
                  <a:cubicBezTo>
                    <a:pt x="269304" y="119165"/>
                    <a:pt x="307376" y="143471"/>
                    <a:pt x="350181" y="143471"/>
                  </a:cubicBezTo>
                  <a:cubicBezTo>
                    <a:pt x="393201" y="143471"/>
                    <a:pt x="431058" y="119165"/>
                    <a:pt x="449126" y="80232"/>
                  </a:cubicBezTo>
                  <a:cubicBezTo>
                    <a:pt x="472142" y="30759"/>
                    <a:pt x="520324" y="0"/>
                    <a:pt x="574744" y="0"/>
                  </a:cubicBezTo>
                  <a:cubicBezTo>
                    <a:pt x="629164" y="0"/>
                    <a:pt x="677346" y="30759"/>
                    <a:pt x="700362" y="80232"/>
                  </a:cubicBezTo>
                  <a:cubicBezTo>
                    <a:pt x="718430" y="119165"/>
                    <a:pt x="756287" y="143471"/>
                    <a:pt x="799307" y="143471"/>
                  </a:cubicBezTo>
                  <a:lnTo>
                    <a:pt x="799307" y="143471"/>
                  </a:lnTo>
                  <a:cubicBezTo>
                    <a:pt x="842327" y="143471"/>
                    <a:pt x="880184" y="119165"/>
                    <a:pt x="898253" y="80232"/>
                  </a:cubicBezTo>
                  <a:cubicBezTo>
                    <a:pt x="921268" y="30759"/>
                    <a:pt x="969235" y="0"/>
                    <a:pt x="1023870" y="0"/>
                  </a:cubicBezTo>
                  <a:cubicBezTo>
                    <a:pt x="1078505" y="0"/>
                    <a:pt x="1126472" y="30759"/>
                    <a:pt x="1149488" y="80232"/>
                  </a:cubicBezTo>
                  <a:cubicBezTo>
                    <a:pt x="1167556" y="119165"/>
                    <a:pt x="1205414" y="143471"/>
                    <a:pt x="1248433" y="143471"/>
                  </a:cubicBezTo>
                  <a:cubicBezTo>
                    <a:pt x="1291453" y="143471"/>
                    <a:pt x="1329311" y="119165"/>
                    <a:pt x="1347379" y="80232"/>
                  </a:cubicBezTo>
                  <a:cubicBezTo>
                    <a:pt x="1370394" y="30759"/>
                    <a:pt x="1418361" y="0"/>
                    <a:pt x="1472997" y="0"/>
                  </a:cubicBezTo>
                  <a:cubicBezTo>
                    <a:pt x="1527632" y="0"/>
                    <a:pt x="1575814" y="30759"/>
                    <a:pt x="1598614" y="80232"/>
                  </a:cubicBezTo>
                  <a:lnTo>
                    <a:pt x="1571942" y="92708"/>
                  </a:lnTo>
                  <a:cubicBezTo>
                    <a:pt x="1553874" y="53775"/>
                    <a:pt x="1515801" y="29469"/>
                    <a:pt x="1472997" y="29469"/>
                  </a:cubicBezTo>
                  <a:cubicBezTo>
                    <a:pt x="1429977" y="29469"/>
                    <a:pt x="1392119" y="53775"/>
                    <a:pt x="1374051" y="92708"/>
                  </a:cubicBezTo>
                  <a:cubicBezTo>
                    <a:pt x="1351251" y="142180"/>
                    <a:pt x="1303069" y="172939"/>
                    <a:pt x="1248648" y="172939"/>
                  </a:cubicBezTo>
                  <a:close/>
                </a:path>
              </a:pathLst>
            </a:custGeom>
            <a:grpFill/>
            <a:ln w="2149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1C2903D5-FF18-4A00-8E9F-9335FCF1E4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504802" y="1755501"/>
              <a:ext cx="1598829" cy="172724"/>
            </a:xfrm>
            <a:custGeom>
              <a:avLst/>
              <a:gdLst>
                <a:gd name="connsiteX0" fmla="*/ 1248648 w 1598829"/>
                <a:gd name="connsiteY0" fmla="*/ 172724 h 172724"/>
                <a:gd name="connsiteX1" fmla="*/ 1123031 w 1598829"/>
                <a:gd name="connsiteY1" fmla="*/ 92492 h 172724"/>
                <a:gd name="connsiteX2" fmla="*/ 1024085 w 1598829"/>
                <a:gd name="connsiteY2" fmla="*/ 29253 h 172724"/>
                <a:gd name="connsiteX3" fmla="*/ 925140 w 1598829"/>
                <a:gd name="connsiteY3" fmla="*/ 92492 h 172724"/>
                <a:gd name="connsiteX4" fmla="*/ 799522 w 1598829"/>
                <a:gd name="connsiteY4" fmla="*/ 172724 h 172724"/>
                <a:gd name="connsiteX5" fmla="*/ 799522 w 1598829"/>
                <a:gd name="connsiteY5" fmla="*/ 172724 h 172724"/>
                <a:gd name="connsiteX6" fmla="*/ 673905 w 1598829"/>
                <a:gd name="connsiteY6" fmla="*/ 92492 h 172724"/>
                <a:gd name="connsiteX7" fmla="*/ 574959 w 1598829"/>
                <a:gd name="connsiteY7" fmla="*/ 29253 h 172724"/>
                <a:gd name="connsiteX8" fmla="*/ 476014 w 1598829"/>
                <a:gd name="connsiteY8" fmla="*/ 92492 h 172724"/>
                <a:gd name="connsiteX9" fmla="*/ 350396 w 1598829"/>
                <a:gd name="connsiteY9" fmla="*/ 172724 h 172724"/>
                <a:gd name="connsiteX10" fmla="*/ 224778 w 1598829"/>
                <a:gd name="connsiteY10" fmla="*/ 92492 h 172724"/>
                <a:gd name="connsiteX11" fmla="*/ 125833 w 1598829"/>
                <a:gd name="connsiteY11" fmla="*/ 29253 h 172724"/>
                <a:gd name="connsiteX12" fmla="*/ 26887 w 1598829"/>
                <a:gd name="connsiteY12" fmla="*/ 92492 h 172724"/>
                <a:gd name="connsiteX13" fmla="*/ 0 w 1598829"/>
                <a:gd name="connsiteY13" fmla="*/ 80232 h 172724"/>
                <a:gd name="connsiteX14" fmla="*/ 125618 w 1598829"/>
                <a:gd name="connsiteY14" fmla="*/ 0 h 172724"/>
                <a:gd name="connsiteX15" fmla="*/ 251235 w 1598829"/>
                <a:gd name="connsiteY15" fmla="*/ 80232 h 172724"/>
                <a:gd name="connsiteX16" fmla="*/ 350181 w 1598829"/>
                <a:gd name="connsiteY16" fmla="*/ 143471 h 172724"/>
                <a:gd name="connsiteX17" fmla="*/ 449126 w 1598829"/>
                <a:gd name="connsiteY17" fmla="*/ 80232 h 172724"/>
                <a:gd name="connsiteX18" fmla="*/ 574744 w 1598829"/>
                <a:gd name="connsiteY18" fmla="*/ 0 h 172724"/>
                <a:gd name="connsiteX19" fmla="*/ 700362 w 1598829"/>
                <a:gd name="connsiteY19" fmla="*/ 80232 h 172724"/>
                <a:gd name="connsiteX20" fmla="*/ 799307 w 1598829"/>
                <a:gd name="connsiteY20" fmla="*/ 143471 h 172724"/>
                <a:gd name="connsiteX21" fmla="*/ 799307 w 1598829"/>
                <a:gd name="connsiteY21" fmla="*/ 143471 h 172724"/>
                <a:gd name="connsiteX22" fmla="*/ 898253 w 1598829"/>
                <a:gd name="connsiteY22" fmla="*/ 80232 h 172724"/>
                <a:gd name="connsiteX23" fmla="*/ 1024085 w 1598829"/>
                <a:gd name="connsiteY23" fmla="*/ 0 h 172724"/>
                <a:gd name="connsiteX24" fmla="*/ 1149703 w 1598829"/>
                <a:gd name="connsiteY24" fmla="*/ 80232 h 172724"/>
                <a:gd name="connsiteX25" fmla="*/ 1248648 w 1598829"/>
                <a:gd name="connsiteY25" fmla="*/ 143471 h 172724"/>
                <a:gd name="connsiteX26" fmla="*/ 1347594 w 1598829"/>
                <a:gd name="connsiteY26" fmla="*/ 80232 h 172724"/>
                <a:gd name="connsiteX27" fmla="*/ 1473212 w 1598829"/>
                <a:gd name="connsiteY27" fmla="*/ 0 h 172724"/>
                <a:gd name="connsiteX28" fmla="*/ 1598829 w 1598829"/>
                <a:gd name="connsiteY28" fmla="*/ 80232 h 172724"/>
                <a:gd name="connsiteX29" fmla="*/ 1572157 w 1598829"/>
                <a:gd name="connsiteY29" fmla="*/ 92492 h 172724"/>
                <a:gd name="connsiteX30" fmla="*/ 1473212 w 1598829"/>
                <a:gd name="connsiteY30" fmla="*/ 29253 h 172724"/>
                <a:gd name="connsiteX31" fmla="*/ 1374266 w 1598829"/>
                <a:gd name="connsiteY31" fmla="*/ 92492 h 172724"/>
                <a:gd name="connsiteX32" fmla="*/ 1248648 w 1598829"/>
                <a:gd name="connsiteY32" fmla="*/ 172724 h 1727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1598829" h="172724">
                  <a:moveTo>
                    <a:pt x="1248648" y="172724"/>
                  </a:moveTo>
                  <a:cubicBezTo>
                    <a:pt x="1194229" y="172724"/>
                    <a:pt x="1146046" y="141965"/>
                    <a:pt x="1123031" y="92492"/>
                  </a:cubicBezTo>
                  <a:cubicBezTo>
                    <a:pt x="1104962" y="53560"/>
                    <a:pt x="1067105" y="29253"/>
                    <a:pt x="1024085" y="29253"/>
                  </a:cubicBezTo>
                  <a:cubicBezTo>
                    <a:pt x="981066" y="29253"/>
                    <a:pt x="943208" y="53560"/>
                    <a:pt x="925140" y="92492"/>
                  </a:cubicBezTo>
                  <a:cubicBezTo>
                    <a:pt x="902124" y="141965"/>
                    <a:pt x="853942" y="172724"/>
                    <a:pt x="799522" y="172724"/>
                  </a:cubicBezTo>
                  <a:cubicBezTo>
                    <a:pt x="799522" y="172724"/>
                    <a:pt x="799522" y="172724"/>
                    <a:pt x="799522" y="172724"/>
                  </a:cubicBezTo>
                  <a:cubicBezTo>
                    <a:pt x="744887" y="172724"/>
                    <a:pt x="696920" y="141965"/>
                    <a:pt x="673905" y="92492"/>
                  </a:cubicBezTo>
                  <a:cubicBezTo>
                    <a:pt x="655836" y="53560"/>
                    <a:pt x="617979" y="29253"/>
                    <a:pt x="574959" y="29253"/>
                  </a:cubicBezTo>
                  <a:cubicBezTo>
                    <a:pt x="531939" y="29253"/>
                    <a:pt x="494082" y="53560"/>
                    <a:pt x="476014" y="92492"/>
                  </a:cubicBezTo>
                  <a:cubicBezTo>
                    <a:pt x="452998" y="141965"/>
                    <a:pt x="405031" y="172724"/>
                    <a:pt x="350396" y="172724"/>
                  </a:cubicBezTo>
                  <a:cubicBezTo>
                    <a:pt x="295976" y="172724"/>
                    <a:pt x="247794" y="141965"/>
                    <a:pt x="224778" y="92492"/>
                  </a:cubicBezTo>
                  <a:cubicBezTo>
                    <a:pt x="206710" y="53560"/>
                    <a:pt x="168853" y="29253"/>
                    <a:pt x="125833" y="29253"/>
                  </a:cubicBezTo>
                  <a:cubicBezTo>
                    <a:pt x="82813" y="29253"/>
                    <a:pt x="44956" y="53560"/>
                    <a:pt x="26887" y="92492"/>
                  </a:cubicBezTo>
                  <a:lnTo>
                    <a:pt x="0" y="80232"/>
                  </a:lnTo>
                  <a:cubicBezTo>
                    <a:pt x="23016" y="30759"/>
                    <a:pt x="70983" y="0"/>
                    <a:pt x="125618" y="0"/>
                  </a:cubicBezTo>
                  <a:cubicBezTo>
                    <a:pt x="180253" y="0"/>
                    <a:pt x="228220" y="30759"/>
                    <a:pt x="251235" y="80232"/>
                  </a:cubicBezTo>
                  <a:cubicBezTo>
                    <a:pt x="269304" y="119165"/>
                    <a:pt x="307376" y="143471"/>
                    <a:pt x="350181" y="143471"/>
                  </a:cubicBezTo>
                  <a:cubicBezTo>
                    <a:pt x="393201" y="143471"/>
                    <a:pt x="431058" y="119165"/>
                    <a:pt x="449126" y="80232"/>
                  </a:cubicBezTo>
                  <a:cubicBezTo>
                    <a:pt x="472142" y="30759"/>
                    <a:pt x="520324" y="0"/>
                    <a:pt x="574744" y="0"/>
                  </a:cubicBezTo>
                  <a:cubicBezTo>
                    <a:pt x="629164" y="0"/>
                    <a:pt x="677346" y="30759"/>
                    <a:pt x="700362" y="80232"/>
                  </a:cubicBezTo>
                  <a:cubicBezTo>
                    <a:pt x="718430" y="119165"/>
                    <a:pt x="756287" y="143471"/>
                    <a:pt x="799307" y="143471"/>
                  </a:cubicBezTo>
                  <a:lnTo>
                    <a:pt x="799307" y="143471"/>
                  </a:lnTo>
                  <a:cubicBezTo>
                    <a:pt x="842327" y="143471"/>
                    <a:pt x="880184" y="119165"/>
                    <a:pt x="898253" y="80232"/>
                  </a:cubicBezTo>
                  <a:cubicBezTo>
                    <a:pt x="921483" y="30759"/>
                    <a:pt x="969450" y="0"/>
                    <a:pt x="1024085" y="0"/>
                  </a:cubicBezTo>
                  <a:cubicBezTo>
                    <a:pt x="1078720" y="0"/>
                    <a:pt x="1126688" y="30759"/>
                    <a:pt x="1149703" y="80232"/>
                  </a:cubicBezTo>
                  <a:cubicBezTo>
                    <a:pt x="1167771" y="119165"/>
                    <a:pt x="1205629" y="143471"/>
                    <a:pt x="1248648" y="143471"/>
                  </a:cubicBezTo>
                  <a:cubicBezTo>
                    <a:pt x="1291668" y="143471"/>
                    <a:pt x="1329526" y="119165"/>
                    <a:pt x="1347594" y="80232"/>
                  </a:cubicBezTo>
                  <a:cubicBezTo>
                    <a:pt x="1370610" y="30759"/>
                    <a:pt x="1418792" y="0"/>
                    <a:pt x="1473212" y="0"/>
                  </a:cubicBezTo>
                  <a:cubicBezTo>
                    <a:pt x="1527847" y="0"/>
                    <a:pt x="1576029" y="30759"/>
                    <a:pt x="1598829" y="80232"/>
                  </a:cubicBezTo>
                  <a:lnTo>
                    <a:pt x="1572157" y="92492"/>
                  </a:lnTo>
                  <a:cubicBezTo>
                    <a:pt x="1554089" y="53560"/>
                    <a:pt x="1516016" y="29253"/>
                    <a:pt x="1473212" y="29253"/>
                  </a:cubicBezTo>
                  <a:cubicBezTo>
                    <a:pt x="1430192" y="29253"/>
                    <a:pt x="1392335" y="53560"/>
                    <a:pt x="1374266" y="92492"/>
                  </a:cubicBezTo>
                  <a:cubicBezTo>
                    <a:pt x="1351251" y="141965"/>
                    <a:pt x="1303069" y="172724"/>
                    <a:pt x="1248648" y="172724"/>
                  </a:cubicBezTo>
                  <a:close/>
                </a:path>
              </a:pathLst>
            </a:custGeom>
            <a:grpFill/>
            <a:ln w="21496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  <p:grpSp>
        <p:nvGrpSpPr>
          <p:cNvPr id="47" name="Group 31">
            <a:extLst>
              <a:ext uri="{FF2B5EF4-FFF2-40B4-BE49-F238E27FC236}">
                <a16:creationId xmlns:a16="http://schemas.microsoft.com/office/drawing/2014/main" id="{71A8B53C-ED2D-4081-AC0C-F87A9D4B3A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210480" y="681042"/>
            <a:ext cx="1562428" cy="1493465"/>
            <a:chOff x="3121343" y="4864099"/>
            <a:chExt cx="2085971" cy="1993901"/>
          </a:xfrm>
          <a:solidFill>
            <a:schemeClr val="bg1"/>
          </a:solidFill>
        </p:grpSpPr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E2C7D52B-9C2A-4BDB-89DC-A89BDB9F8C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38556" y="4981312"/>
              <a:ext cx="442726" cy="442726"/>
            </a:xfrm>
            <a:custGeom>
              <a:avLst/>
              <a:gdLst>
                <a:gd name="connsiteX0" fmla="*/ 112967 w 112966"/>
                <a:gd name="connsiteY0" fmla="*/ 0 h 112966"/>
                <a:gd name="connsiteX1" fmla="*/ 0 w 112966"/>
                <a:gd name="connsiteY1" fmla="*/ 112967 h 112966"/>
                <a:gd name="connsiteX2" fmla="*/ 112967 w 112966"/>
                <a:gd name="connsiteY2" fmla="*/ 0 h 1129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12966" h="112966">
                  <a:moveTo>
                    <a:pt x="112967" y="0"/>
                  </a:moveTo>
                  <a:lnTo>
                    <a:pt x="0" y="112967"/>
                  </a:lnTo>
                  <a:cubicBezTo>
                    <a:pt x="25356" y="64747"/>
                    <a:pt x="64747" y="25356"/>
                    <a:pt x="112967" y="0"/>
                  </a:cubicBezTo>
                  <a:close/>
                </a:path>
              </a:pathLst>
            </a:custGeom>
            <a:grp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>
                <a:solidFill>
                  <a:schemeClr val="lt1"/>
                </a:solidFill>
              </a:endParaRPr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C4B951A6-4FAF-4CBA-B55F-3AAD557581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128809" y="4871565"/>
              <a:ext cx="902626" cy="902626"/>
            </a:xfrm>
            <a:custGeom>
              <a:avLst/>
              <a:gdLst>
                <a:gd name="connsiteX0" fmla="*/ 230314 w 230314"/>
                <a:gd name="connsiteY0" fmla="*/ 0 h 230314"/>
                <a:gd name="connsiteX1" fmla="*/ 0 w 230314"/>
                <a:gd name="connsiteY1" fmla="*/ 230314 h 230314"/>
                <a:gd name="connsiteX2" fmla="*/ 3524 w 230314"/>
                <a:gd name="connsiteY2" fmla="*/ 209550 h 230314"/>
                <a:gd name="connsiteX3" fmla="*/ 209550 w 230314"/>
                <a:gd name="connsiteY3" fmla="*/ 3524 h 230314"/>
                <a:gd name="connsiteX4" fmla="*/ 230314 w 230314"/>
                <a:gd name="connsiteY4" fmla="*/ 0 h 2303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0314" h="230314">
                  <a:moveTo>
                    <a:pt x="230314" y="0"/>
                  </a:moveTo>
                  <a:lnTo>
                    <a:pt x="0" y="230314"/>
                  </a:lnTo>
                  <a:cubicBezTo>
                    <a:pt x="953" y="223361"/>
                    <a:pt x="2095" y="216408"/>
                    <a:pt x="3524" y="209550"/>
                  </a:cubicBezTo>
                  <a:lnTo>
                    <a:pt x="209550" y="3524"/>
                  </a:lnTo>
                  <a:cubicBezTo>
                    <a:pt x="216408" y="2095"/>
                    <a:pt x="223361" y="953"/>
                    <a:pt x="230314" y="0"/>
                  </a:cubicBezTo>
                  <a:close/>
                </a:path>
              </a:pathLst>
            </a:custGeom>
            <a:grp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>
                <a:solidFill>
                  <a:schemeClr val="lt1"/>
                </a:solidFill>
              </a:endParaRPr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FC4DABFE-3395-46F4-95C0-CA58332AAF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121343" y="4864099"/>
              <a:ext cx="1152732" cy="1152732"/>
            </a:xfrm>
            <a:custGeom>
              <a:avLst/>
              <a:gdLst>
                <a:gd name="connsiteX0" fmla="*/ 294132 w 294131"/>
                <a:gd name="connsiteY0" fmla="*/ 1238 h 294131"/>
                <a:gd name="connsiteX1" fmla="*/ 1238 w 294131"/>
                <a:gd name="connsiteY1" fmla="*/ 294132 h 294131"/>
                <a:gd name="connsiteX2" fmla="*/ 0 w 294131"/>
                <a:gd name="connsiteY2" fmla="*/ 278225 h 294131"/>
                <a:gd name="connsiteX3" fmla="*/ 278225 w 294131"/>
                <a:gd name="connsiteY3" fmla="*/ 0 h 294131"/>
                <a:gd name="connsiteX4" fmla="*/ 294132 w 294131"/>
                <a:gd name="connsiteY4" fmla="*/ 1238 h 2941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4131" h="294131">
                  <a:moveTo>
                    <a:pt x="294132" y="1238"/>
                  </a:moveTo>
                  <a:lnTo>
                    <a:pt x="1238" y="294132"/>
                  </a:lnTo>
                  <a:cubicBezTo>
                    <a:pt x="667" y="288893"/>
                    <a:pt x="0" y="283559"/>
                    <a:pt x="0" y="278225"/>
                  </a:cubicBezTo>
                  <a:lnTo>
                    <a:pt x="278225" y="0"/>
                  </a:lnTo>
                  <a:cubicBezTo>
                    <a:pt x="283559" y="0"/>
                    <a:pt x="288893" y="667"/>
                    <a:pt x="294132" y="1238"/>
                  </a:cubicBezTo>
                  <a:close/>
                </a:path>
              </a:pathLst>
            </a:custGeom>
            <a:grp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>
                <a:solidFill>
                  <a:schemeClr val="lt1"/>
                </a:solidFill>
              </a:endParaRPr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782225D9-CC2C-4D45-B90F-5EC7DD2652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152324" y="4894707"/>
              <a:ext cx="1321462" cy="1321838"/>
            </a:xfrm>
            <a:custGeom>
              <a:avLst/>
              <a:gdLst>
                <a:gd name="connsiteX0" fmla="*/ 337185 w 337184"/>
                <a:gd name="connsiteY0" fmla="*/ 3905 h 337280"/>
                <a:gd name="connsiteX1" fmla="*/ 3810 w 337184"/>
                <a:gd name="connsiteY1" fmla="*/ 337280 h 337280"/>
                <a:gd name="connsiteX2" fmla="*/ 0 w 337184"/>
                <a:gd name="connsiteY2" fmla="*/ 323850 h 337280"/>
                <a:gd name="connsiteX3" fmla="*/ 323850 w 337184"/>
                <a:gd name="connsiteY3" fmla="*/ 0 h 337280"/>
                <a:gd name="connsiteX4" fmla="*/ 337185 w 337184"/>
                <a:gd name="connsiteY4" fmla="*/ 3905 h 3372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37184" h="337280">
                  <a:moveTo>
                    <a:pt x="337185" y="3905"/>
                  </a:moveTo>
                  <a:lnTo>
                    <a:pt x="3810" y="337280"/>
                  </a:lnTo>
                  <a:cubicBezTo>
                    <a:pt x="2381" y="332899"/>
                    <a:pt x="1143" y="328422"/>
                    <a:pt x="0" y="323850"/>
                  </a:cubicBezTo>
                  <a:lnTo>
                    <a:pt x="323850" y="0"/>
                  </a:lnTo>
                  <a:cubicBezTo>
                    <a:pt x="328327" y="1715"/>
                    <a:pt x="332804" y="2477"/>
                    <a:pt x="337185" y="3905"/>
                  </a:cubicBezTo>
                  <a:close/>
                </a:path>
              </a:pathLst>
            </a:custGeom>
            <a:grp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>
                <a:solidFill>
                  <a:schemeClr val="lt1"/>
                </a:solidFill>
              </a:endParaRPr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DDC31B28-21ED-494B-BA30-31CD8F9CD9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215037" y="4957793"/>
              <a:ext cx="1428975" cy="1428975"/>
            </a:xfrm>
            <a:custGeom>
              <a:avLst/>
              <a:gdLst>
                <a:gd name="connsiteX0" fmla="*/ 364617 w 364617"/>
                <a:gd name="connsiteY0" fmla="*/ 5620 h 364617"/>
                <a:gd name="connsiteX1" fmla="*/ 5620 w 364617"/>
                <a:gd name="connsiteY1" fmla="*/ 364617 h 364617"/>
                <a:gd name="connsiteX2" fmla="*/ 0 w 364617"/>
                <a:gd name="connsiteY2" fmla="*/ 353187 h 364617"/>
                <a:gd name="connsiteX3" fmla="*/ 353187 w 364617"/>
                <a:gd name="connsiteY3" fmla="*/ 0 h 364617"/>
                <a:gd name="connsiteX4" fmla="*/ 364617 w 364617"/>
                <a:gd name="connsiteY4" fmla="*/ 5620 h 3646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64617" h="364617">
                  <a:moveTo>
                    <a:pt x="364617" y="5620"/>
                  </a:moveTo>
                  <a:lnTo>
                    <a:pt x="5620" y="364617"/>
                  </a:lnTo>
                  <a:cubicBezTo>
                    <a:pt x="3620" y="360902"/>
                    <a:pt x="1715" y="357092"/>
                    <a:pt x="0" y="353187"/>
                  </a:cubicBezTo>
                  <a:lnTo>
                    <a:pt x="353187" y="0"/>
                  </a:lnTo>
                  <a:cubicBezTo>
                    <a:pt x="357092" y="1715"/>
                    <a:pt x="360902" y="3715"/>
                    <a:pt x="364617" y="5620"/>
                  </a:cubicBezTo>
                  <a:close/>
                </a:path>
              </a:pathLst>
            </a:custGeom>
            <a:grp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>
                <a:solidFill>
                  <a:schemeClr val="lt1"/>
                </a:solidFill>
              </a:endParaRPr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9BD8A01F-C2B9-47B6-977F-15E31A8C1D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301642" y="5044398"/>
              <a:ext cx="1490195" cy="1490195"/>
            </a:xfrm>
            <a:custGeom>
              <a:avLst/>
              <a:gdLst>
                <a:gd name="connsiteX0" fmla="*/ 380238 w 380238"/>
                <a:gd name="connsiteY0" fmla="*/ 7239 h 380238"/>
                <a:gd name="connsiteX1" fmla="*/ 7239 w 380238"/>
                <a:gd name="connsiteY1" fmla="*/ 380238 h 380238"/>
                <a:gd name="connsiteX2" fmla="*/ 0 w 380238"/>
                <a:gd name="connsiteY2" fmla="*/ 370713 h 380238"/>
                <a:gd name="connsiteX3" fmla="*/ 370237 w 380238"/>
                <a:gd name="connsiteY3" fmla="*/ 0 h 380238"/>
                <a:gd name="connsiteX4" fmla="*/ 380238 w 380238"/>
                <a:gd name="connsiteY4" fmla="*/ 7239 h 3802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80238" h="380238">
                  <a:moveTo>
                    <a:pt x="380238" y="7239"/>
                  </a:moveTo>
                  <a:lnTo>
                    <a:pt x="7239" y="380238"/>
                  </a:lnTo>
                  <a:cubicBezTo>
                    <a:pt x="4763" y="377000"/>
                    <a:pt x="2381" y="373571"/>
                    <a:pt x="0" y="370713"/>
                  </a:cubicBezTo>
                  <a:lnTo>
                    <a:pt x="370237" y="0"/>
                  </a:lnTo>
                  <a:cubicBezTo>
                    <a:pt x="373571" y="2381"/>
                    <a:pt x="377000" y="4763"/>
                    <a:pt x="380238" y="7239"/>
                  </a:cubicBezTo>
                  <a:close/>
                </a:path>
              </a:pathLst>
            </a:custGeom>
            <a:grp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>
                <a:solidFill>
                  <a:schemeClr val="lt1"/>
                </a:solidFill>
              </a:endParaRPr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5D562CCF-082E-4E33-BC25-3C2F3CB261F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409523" y="5152279"/>
              <a:ext cx="1509607" cy="1509607"/>
            </a:xfrm>
            <a:custGeom>
              <a:avLst/>
              <a:gdLst>
                <a:gd name="connsiteX0" fmla="*/ 380905 w 385191"/>
                <a:gd name="connsiteY0" fmla="*/ 4286 h 385191"/>
                <a:gd name="connsiteX1" fmla="*/ 385191 w 385191"/>
                <a:gd name="connsiteY1" fmla="*/ 8573 h 385191"/>
                <a:gd name="connsiteX2" fmla="*/ 8573 w 385191"/>
                <a:gd name="connsiteY2" fmla="*/ 385191 h 385191"/>
                <a:gd name="connsiteX3" fmla="*/ 4286 w 385191"/>
                <a:gd name="connsiteY3" fmla="*/ 380905 h 385191"/>
                <a:gd name="connsiteX4" fmla="*/ 0 w 385191"/>
                <a:gd name="connsiteY4" fmla="*/ 376523 h 385191"/>
                <a:gd name="connsiteX5" fmla="*/ 376523 w 385191"/>
                <a:gd name="connsiteY5" fmla="*/ 0 h 385191"/>
                <a:gd name="connsiteX6" fmla="*/ 380905 w 385191"/>
                <a:gd name="connsiteY6" fmla="*/ 4286 h 3851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85191" h="385191">
                  <a:moveTo>
                    <a:pt x="380905" y="4286"/>
                  </a:moveTo>
                  <a:lnTo>
                    <a:pt x="385191" y="8573"/>
                  </a:lnTo>
                  <a:lnTo>
                    <a:pt x="8573" y="385191"/>
                  </a:lnTo>
                  <a:lnTo>
                    <a:pt x="4286" y="380905"/>
                  </a:lnTo>
                  <a:cubicBezTo>
                    <a:pt x="2762" y="379476"/>
                    <a:pt x="1334" y="377952"/>
                    <a:pt x="0" y="376523"/>
                  </a:cubicBezTo>
                  <a:lnTo>
                    <a:pt x="376523" y="0"/>
                  </a:lnTo>
                  <a:cubicBezTo>
                    <a:pt x="377952" y="1334"/>
                    <a:pt x="379476" y="2667"/>
                    <a:pt x="380905" y="4286"/>
                  </a:cubicBezTo>
                  <a:close/>
                </a:path>
              </a:pathLst>
            </a:custGeom>
            <a:grp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>
                <a:solidFill>
                  <a:schemeClr val="lt1"/>
                </a:solidFill>
              </a:endParaRPr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A91A36DF-6DC9-4C5F-A16E-BC6DC84292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538685" y="5279576"/>
              <a:ext cx="1488326" cy="1490192"/>
            </a:xfrm>
            <a:custGeom>
              <a:avLst/>
              <a:gdLst>
                <a:gd name="connsiteX0" fmla="*/ 372428 w 379761"/>
                <a:gd name="connsiteY0" fmla="*/ 0 h 380237"/>
                <a:gd name="connsiteX1" fmla="*/ 379762 w 379761"/>
                <a:gd name="connsiteY1" fmla="*/ 9525 h 380237"/>
                <a:gd name="connsiteX2" fmla="*/ 9525 w 379761"/>
                <a:gd name="connsiteY2" fmla="*/ 380238 h 380237"/>
                <a:gd name="connsiteX3" fmla="*/ 0 w 379761"/>
                <a:gd name="connsiteY3" fmla="*/ 372904 h 3802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79761" h="380237">
                  <a:moveTo>
                    <a:pt x="372428" y="0"/>
                  </a:moveTo>
                  <a:cubicBezTo>
                    <a:pt x="374999" y="3239"/>
                    <a:pt x="377381" y="6572"/>
                    <a:pt x="379762" y="9525"/>
                  </a:cubicBezTo>
                  <a:lnTo>
                    <a:pt x="9525" y="380238"/>
                  </a:lnTo>
                  <a:cubicBezTo>
                    <a:pt x="6096" y="377857"/>
                    <a:pt x="2762" y="375476"/>
                    <a:pt x="0" y="372904"/>
                  </a:cubicBezTo>
                  <a:close/>
                </a:path>
              </a:pathLst>
            </a:custGeom>
            <a:grp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>
                <a:solidFill>
                  <a:schemeClr val="lt1"/>
                </a:solidFill>
              </a:endParaRPr>
            </a:p>
          </p:txBody>
        </p:sp>
        <p:sp>
          <p:nvSpPr>
            <p:cNvPr id="41" name="Freeform: Shape 40">
              <a:extLst>
                <a:ext uri="{FF2B5EF4-FFF2-40B4-BE49-F238E27FC236}">
                  <a16:creationId xmlns:a16="http://schemas.microsoft.com/office/drawing/2014/main" id="{0DEF31D0-A584-489A-B972-966367742EE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683896" y="5426652"/>
              <a:ext cx="1429720" cy="1429720"/>
            </a:xfrm>
            <a:custGeom>
              <a:avLst/>
              <a:gdLst>
                <a:gd name="connsiteX0" fmla="*/ 359188 w 364807"/>
                <a:gd name="connsiteY0" fmla="*/ 0 h 364807"/>
                <a:gd name="connsiteX1" fmla="*/ 364808 w 364807"/>
                <a:gd name="connsiteY1" fmla="*/ 11621 h 364807"/>
                <a:gd name="connsiteX2" fmla="*/ 11621 w 364807"/>
                <a:gd name="connsiteY2" fmla="*/ 364808 h 364807"/>
                <a:gd name="connsiteX3" fmla="*/ 0 w 364807"/>
                <a:gd name="connsiteY3" fmla="*/ 359188 h 36480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64807" h="364807">
                  <a:moveTo>
                    <a:pt x="359188" y="0"/>
                  </a:moveTo>
                  <a:cubicBezTo>
                    <a:pt x="361188" y="3905"/>
                    <a:pt x="362998" y="7715"/>
                    <a:pt x="364808" y="11621"/>
                  </a:cubicBezTo>
                  <a:lnTo>
                    <a:pt x="11621" y="364808"/>
                  </a:lnTo>
                  <a:cubicBezTo>
                    <a:pt x="7715" y="362998"/>
                    <a:pt x="3905" y="361188"/>
                    <a:pt x="0" y="359188"/>
                  </a:cubicBezTo>
                  <a:close/>
                </a:path>
              </a:pathLst>
            </a:custGeom>
            <a:grp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>
                <a:solidFill>
                  <a:schemeClr val="lt1"/>
                </a:solidFill>
              </a:endParaRPr>
            </a:p>
          </p:txBody>
        </p:sp>
        <p:sp>
          <p:nvSpPr>
            <p:cNvPr id="42" name="Freeform: Shape 41">
              <a:extLst>
                <a:ext uri="{FF2B5EF4-FFF2-40B4-BE49-F238E27FC236}">
                  <a16:creationId xmlns:a16="http://schemas.microsoft.com/office/drawing/2014/main" id="{2706B7B1-0776-4349-9782-39E4AD4ED0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901021" y="5597624"/>
              <a:ext cx="1275308" cy="1260376"/>
            </a:xfrm>
            <a:custGeom>
              <a:avLst/>
              <a:gdLst>
                <a:gd name="connsiteX0" fmla="*/ 1260376 w 1275308"/>
                <a:gd name="connsiteY0" fmla="*/ 0 h 1260376"/>
                <a:gd name="connsiteX1" fmla="*/ 1275308 w 1275308"/>
                <a:gd name="connsiteY1" fmla="*/ 52634 h 1260376"/>
                <a:gd name="connsiteX2" fmla="*/ 67566 w 1275308"/>
                <a:gd name="connsiteY2" fmla="*/ 1260376 h 1260376"/>
                <a:gd name="connsiteX3" fmla="*/ 0 w 1275308"/>
                <a:gd name="connsiteY3" fmla="*/ 1260376 h 12603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75308" h="1260376">
                  <a:moveTo>
                    <a:pt x="1260376" y="0"/>
                  </a:moveTo>
                  <a:cubicBezTo>
                    <a:pt x="1265977" y="17174"/>
                    <a:pt x="1270829" y="34716"/>
                    <a:pt x="1275308" y="52634"/>
                  </a:cubicBezTo>
                  <a:lnTo>
                    <a:pt x="67566" y="1260376"/>
                  </a:lnTo>
                  <a:lnTo>
                    <a:pt x="0" y="1260376"/>
                  </a:lnTo>
                  <a:close/>
                </a:path>
              </a:pathLst>
            </a:custGeom>
            <a:grp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>
                <a:solidFill>
                  <a:schemeClr val="lt1"/>
                </a:solidFill>
              </a:endParaRPr>
            </a:p>
          </p:txBody>
        </p:sp>
        <p:sp>
          <p:nvSpPr>
            <p:cNvPr id="43" name="Freeform: Shape 42">
              <a:extLst>
                <a:ext uri="{FF2B5EF4-FFF2-40B4-BE49-F238E27FC236}">
                  <a16:creationId xmlns:a16="http://schemas.microsoft.com/office/drawing/2014/main" id="{7ECC02B0-321C-499C-AB67-2DE74D4DEDE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141456" y="5797338"/>
              <a:ext cx="1065858" cy="1060662"/>
            </a:xfrm>
            <a:custGeom>
              <a:avLst/>
              <a:gdLst>
                <a:gd name="connsiteX0" fmla="*/ 1061006 w 1065858"/>
                <a:gd name="connsiteY0" fmla="*/ 0 h 1060662"/>
                <a:gd name="connsiteX1" fmla="*/ 1065858 w 1065858"/>
                <a:gd name="connsiteY1" fmla="*/ 62342 h 1060662"/>
                <a:gd name="connsiteX2" fmla="*/ 67196 w 1065858"/>
                <a:gd name="connsiteY2" fmla="*/ 1060662 h 1060662"/>
                <a:gd name="connsiteX3" fmla="*/ 0 w 1065858"/>
                <a:gd name="connsiteY3" fmla="*/ 1060662 h 10606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65858" h="1060662">
                  <a:moveTo>
                    <a:pt x="1061006" y="0"/>
                  </a:moveTo>
                  <a:cubicBezTo>
                    <a:pt x="1063248" y="20905"/>
                    <a:pt x="1064741" y="41809"/>
                    <a:pt x="1065858" y="62342"/>
                  </a:cubicBezTo>
                  <a:lnTo>
                    <a:pt x="67196" y="1060662"/>
                  </a:lnTo>
                  <a:lnTo>
                    <a:pt x="0" y="1060662"/>
                  </a:lnTo>
                  <a:close/>
                </a:path>
              </a:pathLst>
            </a:custGeom>
            <a:grp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>
                <a:solidFill>
                  <a:schemeClr val="lt1"/>
                </a:solidFill>
              </a:endParaRPr>
            </a:p>
          </p:txBody>
        </p:sp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F5B3F392-AC23-49B8-A36A-D93B0BD76D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381830" y="6039978"/>
              <a:ext cx="818022" cy="818022"/>
            </a:xfrm>
            <a:custGeom>
              <a:avLst/>
              <a:gdLst>
                <a:gd name="connsiteX0" fmla="*/ 818022 w 818022"/>
                <a:gd name="connsiteY0" fmla="*/ 0 h 818022"/>
                <a:gd name="connsiteX1" fmla="*/ 804584 w 818022"/>
                <a:gd name="connsiteY1" fmla="*/ 80632 h 818022"/>
                <a:gd name="connsiteX2" fmla="*/ 67190 w 818022"/>
                <a:gd name="connsiteY2" fmla="*/ 818022 h 818022"/>
                <a:gd name="connsiteX3" fmla="*/ 0 w 818022"/>
                <a:gd name="connsiteY3" fmla="*/ 818022 h 8180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18022" h="818022">
                  <a:moveTo>
                    <a:pt x="818022" y="0"/>
                  </a:moveTo>
                  <a:cubicBezTo>
                    <a:pt x="814660" y="27250"/>
                    <a:pt x="810180" y="53755"/>
                    <a:pt x="804584" y="80632"/>
                  </a:cubicBezTo>
                  <a:lnTo>
                    <a:pt x="67190" y="818022"/>
                  </a:lnTo>
                  <a:lnTo>
                    <a:pt x="0" y="818022"/>
                  </a:lnTo>
                  <a:close/>
                </a:path>
              </a:pathLst>
            </a:custGeom>
            <a:grp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>
                <a:solidFill>
                  <a:schemeClr val="lt1"/>
                </a:solidFill>
              </a:endParaRPr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1A72EA58-66EE-4BA2-923C-2B66CFC42D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647375" y="6390131"/>
              <a:ext cx="442354" cy="442354"/>
            </a:xfrm>
            <a:custGeom>
              <a:avLst/>
              <a:gdLst>
                <a:gd name="connsiteX0" fmla="*/ 112871 w 112871"/>
                <a:gd name="connsiteY0" fmla="*/ 0 h 112871"/>
                <a:gd name="connsiteX1" fmla="*/ 0 w 112871"/>
                <a:gd name="connsiteY1" fmla="*/ 112871 h 1128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112871" h="112871">
                  <a:moveTo>
                    <a:pt x="112871" y="0"/>
                  </a:moveTo>
                  <a:cubicBezTo>
                    <a:pt x="87618" y="48239"/>
                    <a:pt x="48239" y="87618"/>
                    <a:pt x="0" y="112871"/>
                  </a:cubicBezTo>
                  <a:close/>
                </a:path>
              </a:pathLst>
            </a:custGeom>
            <a:grpFill/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>
                <a:solidFill>
                  <a:schemeClr val="lt1"/>
                </a:solidFill>
              </a:endParaRPr>
            </a:p>
          </p:txBody>
        </p:sp>
      </p:grpSp>
      <p:graphicFrame>
        <p:nvGraphicFramePr>
          <p:cNvPr id="5" name="Segnaposto contenuto 2">
            <a:extLst>
              <a:ext uri="{FF2B5EF4-FFF2-40B4-BE49-F238E27FC236}">
                <a16:creationId xmlns:a16="http://schemas.microsoft.com/office/drawing/2014/main" id="{329F1319-37A3-84AA-AB40-E7CE35C6710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31641691"/>
              </p:ext>
            </p:extLst>
          </p:nvPr>
        </p:nvGraphicFramePr>
        <p:xfrm>
          <a:off x="567950" y="2639965"/>
          <a:ext cx="10995518" cy="35369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793061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8" name="Rectangle 65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9" name="Rectangle 67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0" name="Rectangle 69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082819" y="0"/>
            <a:ext cx="4097211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1" name="Rectangle 71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5010646" y="-5010043"/>
            <a:ext cx="2170709" cy="12192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722F824F-9A20-49FC-B3AE-3577A1F3A2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3564" y="348865"/>
            <a:ext cx="9718111" cy="1576446"/>
          </a:xfrm>
        </p:spPr>
        <p:txBody>
          <a:bodyPr anchor="ctr">
            <a:normAutofit/>
          </a:bodyPr>
          <a:lstStyle/>
          <a:p>
            <a:r>
              <a:rPr lang="it-IT" sz="4000">
                <a:solidFill>
                  <a:srgbClr val="FFFFFF"/>
                </a:solidFill>
              </a:rPr>
              <a:t>Come segnalare</a:t>
            </a:r>
          </a:p>
        </p:txBody>
      </p:sp>
      <p:graphicFrame>
        <p:nvGraphicFramePr>
          <p:cNvPr id="82" name="Segnaposto contenuto 2">
            <a:extLst>
              <a:ext uri="{FF2B5EF4-FFF2-40B4-BE49-F238E27FC236}">
                <a16:creationId xmlns:a16="http://schemas.microsoft.com/office/drawing/2014/main" id="{F85C28C9-CC55-CE28-AE9F-16103F295AD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49539026"/>
              </p:ext>
            </p:extLst>
          </p:nvPr>
        </p:nvGraphicFramePr>
        <p:xfrm>
          <a:off x="644056" y="2615979"/>
          <a:ext cx="10927829" cy="3689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820336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082819" y="0"/>
            <a:ext cx="4097211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5010646" y="-5010043"/>
            <a:ext cx="2170709" cy="12192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722F824F-9A20-49FC-B3AE-3577A1F3A2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3564" y="348865"/>
            <a:ext cx="9718111" cy="1576446"/>
          </a:xfrm>
        </p:spPr>
        <p:txBody>
          <a:bodyPr anchor="ctr">
            <a:normAutofit/>
          </a:bodyPr>
          <a:lstStyle/>
          <a:p>
            <a:r>
              <a:rPr lang="it-IT" sz="4000">
                <a:solidFill>
                  <a:srgbClr val="FFFFFF"/>
                </a:solidFill>
              </a:rPr>
              <a:t>Tutele</a:t>
            </a:r>
          </a:p>
        </p:txBody>
      </p:sp>
      <p:graphicFrame>
        <p:nvGraphicFramePr>
          <p:cNvPr id="5" name="Segnaposto contenuto 2">
            <a:extLst>
              <a:ext uri="{FF2B5EF4-FFF2-40B4-BE49-F238E27FC236}">
                <a16:creationId xmlns:a16="http://schemas.microsoft.com/office/drawing/2014/main" id="{E996BF77-D62F-AF81-C6E0-A1641CFA420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61627039"/>
              </p:ext>
            </p:extLst>
          </p:nvPr>
        </p:nvGraphicFramePr>
        <p:xfrm>
          <a:off x="644056" y="2615979"/>
          <a:ext cx="10927829" cy="3689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384199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7">
            <a:extLst>
              <a:ext uri="{FF2B5EF4-FFF2-40B4-BE49-F238E27FC236}">
                <a16:creationId xmlns:a16="http://schemas.microsoft.com/office/drawing/2014/main" id="{5A0118C5-4F8D-4CF4-BADD-53FEACC6C4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Oval 9">
            <a:extLst>
              <a:ext uri="{FF2B5EF4-FFF2-40B4-BE49-F238E27FC236}">
                <a16:creationId xmlns:a16="http://schemas.microsoft.com/office/drawing/2014/main" id="{4E0A5C5C-2A95-428E-9F6A-0D29EBD57C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88395" y="1040837"/>
            <a:ext cx="4754948" cy="4754948"/>
          </a:xfrm>
          <a:prstGeom prst="ellipse">
            <a:avLst/>
          </a:prstGeom>
          <a:solidFill>
            <a:srgbClr val="FFFFFF"/>
          </a:solidFill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11">
            <a:extLst>
              <a:ext uri="{FF2B5EF4-FFF2-40B4-BE49-F238E27FC236}">
                <a16:creationId xmlns:a16="http://schemas.microsoft.com/office/drawing/2014/main" id="{1056F38F-7C4E-461D-8709-7D0024AE1F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9411" y="1029607"/>
            <a:ext cx="4754948" cy="4754948"/>
          </a:xfrm>
          <a:prstGeom prst="ellipse">
            <a:avLst/>
          </a:prstGeom>
          <a:solidFill>
            <a:schemeClr val="accent6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Oval 13">
            <a:extLst>
              <a:ext uri="{FF2B5EF4-FFF2-40B4-BE49-F238E27FC236}">
                <a16:creationId xmlns:a16="http://schemas.microsoft.com/office/drawing/2014/main" id="{C7278469-3C3C-49CE-AEEE-E176A4900B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39960" y="934855"/>
            <a:ext cx="4754948" cy="4754948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722F824F-9A20-49FC-B3AE-3577A1F3A2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2368" y="1877492"/>
            <a:ext cx="4030132" cy="3215373"/>
          </a:xfrm>
        </p:spPr>
        <p:txBody>
          <a:bodyPr>
            <a:normAutofit/>
          </a:bodyPr>
          <a:lstStyle/>
          <a:p>
            <a:pPr algn="ctr"/>
            <a:r>
              <a:rPr lang="it-IT">
                <a:solidFill>
                  <a:schemeClr val="bg1"/>
                </a:solidFill>
              </a:rPr>
              <a:t>Ritorsioni</a:t>
            </a:r>
          </a:p>
        </p:txBody>
      </p:sp>
      <p:grpSp>
        <p:nvGrpSpPr>
          <p:cNvPr id="27" name="Group 15">
            <a:extLst>
              <a:ext uri="{FF2B5EF4-FFF2-40B4-BE49-F238E27FC236}">
                <a16:creationId xmlns:a16="http://schemas.microsoft.com/office/drawing/2014/main" id="{93DC754C-7E09-422D-A8BB-AF632E90DF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377893"/>
            <a:ext cx="1861854" cy="717514"/>
            <a:chOff x="0" y="377893"/>
            <a:chExt cx="1861854" cy="717514"/>
          </a:xfrm>
          <a:solidFill>
            <a:schemeClr val="bg1"/>
          </a:solidFill>
        </p:grpSpPr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C5A741B9-65EC-4C5B-9FE0-4A18575771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377893"/>
              <a:ext cx="1861854" cy="277779"/>
            </a:xfrm>
            <a:custGeom>
              <a:avLst/>
              <a:gdLst>
                <a:gd name="connsiteX0" fmla="*/ 180458 w 1861854"/>
                <a:gd name="connsiteY0" fmla="*/ 0 h 277779"/>
                <a:gd name="connsiteX1" fmla="*/ 419222 w 1861854"/>
                <a:gd name="connsiteY1" fmla="*/ 238761 h 277779"/>
                <a:gd name="connsiteX2" fmla="*/ 657984 w 1861854"/>
                <a:gd name="connsiteY2" fmla="*/ 0 h 277779"/>
                <a:gd name="connsiteX3" fmla="*/ 896745 w 1861854"/>
                <a:gd name="connsiteY3" fmla="*/ 238761 h 277779"/>
                <a:gd name="connsiteX4" fmla="*/ 1135754 w 1861854"/>
                <a:gd name="connsiteY4" fmla="*/ 0 h 277779"/>
                <a:gd name="connsiteX5" fmla="*/ 1374516 w 1861854"/>
                <a:gd name="connsiteY5" fmla="*/ 238761 h 277779"/>
                <a:gd name="connsiteX6" fmla="*/ 1613277 w 1861854"/>
                <a:gd name="connsiteY6" fmla="*/ 0 h 277779"/>
                <a:gd name="connsiteX7" fmla="*/ 1861854 w 1861854"/>
                <a:gd name="connsiteY7" fmla="*/ 248577 h 277779"/>
                <a:gd name="connsiteX8" fmla="*/ 1842470 w 1861854"/>
                <a:gd name="connsiteY8" fmla="*/ 267963 h 277779"/>
                <a:gd name="connsiteX9" fmla="*/ 1613277 w 1861854"/>
                <a:gd name="connsiteY9" fmla="*/ 39017 h 277779"/>
                <a:gd name="connsiteX10" fmla="*/ 1374516 w 1861854"/>
                <a:gd name="connsiteY10" fmla="*/ 277779 h 277779"/>
                <a:gd name="connsiteX11" fmla="*/ 1135754 w 1861854"/>
                <a:gd name="connsiteY11" fmla="*/ 39017 h 277779"/>
                <a:gd name="connsiteX12" fmla="*/ 896745 w 1861854"/>
                <a:gd name="connsiteY12" fmla="*/ 277779 h 277779"/>
                <a:gd name="connsiteX13" fmla="*/ 657984 w 1861854"/>
                <a:gd name="connsiteY13" fmla="*/ 39017 h 277779"/>
                <a:gd name="connsiteX14" fmla="*/ 419222 w 1861854"/>
                <a:gd name="connsiteY14" fmla="*/ 277779 h 277779"/>
                <a:gd name="connsiteX15" fmla="*/ 180458 w 1861854"/>
                <a:gd name="connsiteY15" fmla="*/ 39017 h 277779"/>
                <a:gd name="connsiteX16" fmla="*/ 0 w 1861854"/>
                <a:gd name="connsiteY16" fmla="*/ 219283 h 277779"/>
                <a:gd name="connsiteX17" fmla="*/ 0 w 1861854"/>
                <a:gd name="connsiteY17" fmla="*/ 180458 h 277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61854" h="277779">
                  <a:moveTo>
                    <a:pt x="180458" y="0"/>
                  </a:moveTo>
                  <a:lnTo>
                    <a:pt x="419222" y="238761"/>
                  </a:lnTo>
                  <a:lnTo>
                    <a:pt x="657984" y="0"/>
                  </a:lnTo>
                  <a:lnTo>
                    <a:pt x="896745" y="238761"/>
                  </a:lnTo>
                  <a:lnTo>
                    <a:pt x="1135754" y="0"/>
                  </a:lnTo>
                  <a:lnTo>
                    <a:pt x="1374516" y="238761"/>
                  </a:lnTo>
                  <a:lnTo>
                    <a:pt x="1613277" y="0"/>
                  </a:lnTo>
                  <a:lnTo>
                    <a:pt x="1861854" y="248577"/>
                  </a:lnTo>
                  <a:lnTo>
                    <a:pt x="1842470" y="267963"/>
                  </a:lnTo>
                  <a:lnTo>
                    <a:pt x="1613277" y="39017"/>
                  </a:lnTo>
                  <a:lnTo>
                    <a:pt x="1374516" y="277779"/>
                  </a:lnTo>
                  <a:lnTo>
                    <a:pt x="1135754" y="39017"/>
                  </a:lnTo>
                  <a:lnTo>
                    <a:pt x="896745" y="277779"/>
                  </a:lnTo>
                  <a:lnTo>
                    <a:pt x="657984" y="39017"/>
                  </a:lnTo>
                  <a:lnTo>
                    <a:pt x="419222" y="277779"/>
                  </a:lnTo>
                  <a:lnTo>
                    <a:pt x="180458" y="39017"/>
                  </a:lnTo>
                  <a:lnTo>
                    <a:pt x="0" y="219283"/>
                  </a:lnTo>
                  <a:lnTo>
                    <a:pt x="0" y="18045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C0BB4301-41FA-4453-956F-A11CC664B68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17628"/>
              <a:ext cx="1861854" cy="277779"/>
            </a:xfrm>
            <a:custGeom>
              <a:avLst/>
              <a:gdLst>
                <a:gd name="connsiteX0" fmla="*/ 180458 w 1861854"/>
                <a:gd name="connsiteY0" fmla="*/ 0 h 277779"/>
                <a:gd name="connsiteX1" fmla="*/ 419222 w 1861854"/>
                <a:gd name="connsiteY1" fmla="*/ 238761 h 277779"/>
                <a:gd name="connsiteX2" fmla="*/ 657984 w 1861854"/>
                <a:gd name="connsiteY2" fmla="*/ 0 h 277779"/>
                <a:gd name="connsiteX3" fmla="*/ 896745 w 1861854"/>
                <a:gd name="connsiteY3" fmla="*/ 238761 h 277779"/>
                <a:gd name="connsiteX4" fmla="*/ 1135754 w 1861854"/>
                <a:gd name="connsiteY4" fmla="*/ 0 h 277779"/>
                <a:gd name="connsiteX5" fmla="*/ 1374516 w 1861854"/>
                <a:gd name="connsiteY5" fmla="*/ 238761 h 277779"/>
                <a:gd name="connsiteX6" fmla="*/ 1613277 w 1861854"/>
                <a:gd name="connsiteY6" fmla="*/ 0 h 277779"/>
                <a:gd name="connsiteX7" fmla="*/ 1861854 w 1861854"/>
                <a:gd name="connsiteY7" fmla="*/ 248577 h 277779"/>
                <a:gd name="connsiteX8" fmla="*/ 1842470 w 1861854"/>
                <a:gd name="connsiteY8" fmla="*/ 268208 h 277779"/>
                <a:gd name="connsiteX9" fmla="*/ 1613277 w 1861854"/>
                <a:gd name="connsiteY9" fmla="*/ 39017 h 277779"/>
                <a:gd name="connsiteX10" fmla="*/ 1374516 w 1861854"/>
                <a:gd name="connsiteY10" fmla="*/ 277779 h 277779"/>
                <a:gd name="connsiteX11" fmla="*/ 1135754 w 1861854"/>
                <a:gd name="connsiteY11" fmla="*/ 39017 h 277779"/>
                <a:gd name="connsiteX12" fmla="*/ 896745 w 1861854"/>
                <a:gd name="connsiteY12" fmla="*/ 277779 h 277779"/>
                <a:gd name="connsiteX13" fmla="*/ 657984 w 1861854"/>
                <a:gd name="connsiteY13" fmla="*/ 39017 h 277779"/>
                <a:gd name="connsiteX14" fmla="*/ 419222 w 1861854"/>
                <a:gd name="connsiteY14" fmla="*/ 277779 h 277779"/>
                <a:gd name="connsiteX15" fmla="*/ 180458 w 1861854"/>
                <a:gd name="connsiteY15" fmla="*/ 39017 h 277779"/>
                <a:gd name="connsiteX16" fmla="*/ 0 w 1861854"/>
                <a:gd name="connsiteY16" fmla="*/ 219475 h 277779"/>
                <a:gd name="connsiteX17" fmla="*/ 0 w 1861854"/>
                <a:gd name="connsiteY17" fmla="*/ 180458 h 277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861854" h="277779">
                  <a:moveTo>
                    <a:pt x="180458" y="0"/>
                  </a:moveTo>
                  <a:lnTo>
                    <a:pt x="419222" y="238761"/>
                  </a:lnTo>
                  <a:lnTo>
                    <a:pt x="657984" y="0"/>
                  </a:lnTo>
                  <a:lnTo>
                    <a:pt x="896745" y="238761"/>
                  </a:lnTo>
                  <a:lnTo>
                    <a:pt x="1135754" y="0"/>
                  </a:lnTo>
                  <a:lnTo>
                    <a:pt x="1374516" y="238761"/>
                  </a:lnTo>
                  <a:lnTo>
                    <a:pt x="1613277" y="0"/>
                  </a:lnTo>
                  <a:lnTo>
                    <a:pt x="1861854" y="248577"/>
                  </a:lnTo>
                  <a:lnTo>
                    <a:pt x="1842470" y="268208"/>
                  </a:lnTo>
                  <a:lnTo>
                    <a:pt x="1613277" y="39017"/>
                  </a:lnTo>
                  <a:lnTo>
                    <a:pt x="1374516" y="277779"/>
                  </a:lnTo>
                  <a:lnTo>
                    <a:pt x="1135754" y="39017"/>
                  </a:lnTo>
                  <a:lnTo>
                    <a:pt x="896745" y="277779"/>
                  </a:lnTo>
                  <a:lnTo>
                    <a:pt x="657984" y="39017"/>
                  </a:lnTo>
                  <a:lnTo>
                    <a:pt x="419222" y="277779"/>
                  </a:lnTo>
                  <a:lnTo>
                    <a:pt x="180458" y="39017"/>
                  </a:lnTo>
                  <a:lnTo>
                    <a:pt x="0" y="219475"/>
                  </a:lnTo>
                  <a:lnTo>
                    <a:pt x="0" y="180458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wrap="square" rtlCol="0" anchor="ctr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20" name="Graphic 212">
            <a:extLst>
              <a:ext uri="{FF2B5EF4-FFF2-40B4-BE49-F238E27FC236}">
                <a16:creationId xmlns:a16="http://schemas.microsoft.com/office/drawing/2014/main" id="{4C6598AB-1C17-4D54-951C-A082D94ACB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8524" y="457812"/>
            <a:ext cx="914565" cy="914565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22" name="Graphic 212">
            <a:extLst>
              <a:ext uri="{FF2B5EF4-FFF2-40B4-BE49-F238E27FC236}">
                <a16:creationId xmlns:a16="http://schemas.microsoft.com/office/drawing/2014/main" id="{C83B66D7-137D-4AC1-B172-53D60F08BE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88524" y="457812"/>
            <a:ext cx="914565" cy="914565"/>
          </a:xfrm>
          <a:custGeom>
            <a:avLst/>
            <a:gdLst>
              <a:gd name="connsiteX0" fmla="*/ 403574 w 807148"/>
              <a:gd name="connsiteY0" fmla="*/ 0 h 807148"/>
              <a:gd name="connsiteX1" fmla="*/ 0 w 807148"/>
              <a:gd name="connsiteY1" fmla="*/ 403574 h 807148"/>
              <a:gd name="connsiteX2" fmla="*/ 403574 w 807148"/>
              <a:gd name="connsiteY2" fmla="*/ 807149 h 807148"/>
              <a:gd name="connsiteX3" fmla="*/ 807149 w 807148"/>
              <a:gd name="connsiteY3" fmla="*/ 403574 h 807148"/>
              <a:gd name="connsiteX4" fmla="*/ 403574 w 807148"/>
              <a:gd name="connsiteY4" fmla="*/ 0 h 807148"/>
              <a:gd name="connsiteX5" fmla="*/ 403574 w 807148"/>
              <a:gd name="connsiteY5" fmla="*/ 667988 h 807148"/>
              <a:gd name="connsiteX6" fmla="*/ 139160 w 807148"/>
              <a:gd name="connsiteY6" fmla="*/ 403574 h 807148"/>
              <a:gd name="connsiteX7" fmla="*/ 403574 w 807148"/>
              <a:gd name="connsiteY7" fmla="*/ 139160 h 807148"/>
              <a:gd name="connsiteX8" fmla="*/ 667988 w 807148"/>
              <a:gd name="connsiteY8" fmla="*/ 403574 h 807148"/>
              <a:gd name="connsiteX9" fmla="*/ 403574 w 807148"/>
              <a:gd name="connsiteY9" fmla="*/ 667988 h 8071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07148" h="807148">
                <a:moveTo>
                  <a:pt x="403574" y="0"/>
                </a:moveTo>
                <a:cubicBezTo>
                  <a:pt x="180689" y="0"/>
                  <a:pt x="0" y="180689"/>
                  <a:pt x="0" y="403574"/>
                </a:cubicBezTo>
                <a:cubicBezTo>
                  <a:pt x="0" y="626459"/>
                  <a:pt x="180689" y="807149"/>
                  <a:pt x="403574" y="807149"/>
                </a:cubicBezTo>
                <a:cubicBezTo>
                  <a:pt x="626459" y="807149"/>
                  <a:pt x="807149" y="626459"/>
                  <a:pt x="807149" y="403574"/>
                </a:cubicBezTo>
                <a:cubicBezTo>
                  <a:pt x="807149" y="180689"/>
                  <a:pt x="626459" y="0"/>
                  <a:pt x="403574" y="0"/>
                </a:cubicBezTo>
                <a:close/>
                <a:moveTo>
                  <a:pt x="403574" y="667988"/>
                </a:moveTo>
                <a:cubicBezTo>
                  <a:pt x="257556" y="667988"/>
                  <a:pt x="139160" y="549593"/>
                  <a:pt x="139160" y="403574"/>
                </a:cubicBezTo>
                <a:cubicBezTo>
                  <a:pt x="139160" y="257556"/>
                  <a:pt x="257556" y="139160"/>
                  <a:pt x="403574" y="139160"/>
                </a:cubicBezTo>
                <a:cubicBezTo>
                  <a:pt x="549593" y="139160"/>
                  <a:pt x="667988" y="257556"/>
                  <a:pt x="667988" y="403574"/>
                </a:cubicBezTo>
                <a:cubicBezTo>
                  <a:pt x="667988" y="549593"/>
                  <a:pt x="549593" y="667988"/>
                  <a:pt x="403574" y="667988"/>
                </a:cubicBezTo>
                <a:close/>
              </a:path>
            </a:pathLst>
          </a:custGeom>
          <a:solidFill>
            <a:schemeClr val="accent2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>
              <a:solidFill>
                <a:schemeClr val="lt1"/>
              </a:solidFill>
            </a:endParaRP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F6B92503-6984-4D15-8B98-8718709B78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2976" y="4946663"/>
            <a:ext cx="319941" cy="319941"/>
          </a:xfrm>
          <a:prstGeom prst="ellipse">
            <a:avLst/>
          </a:prstGeom>
          <a:solidFill>
            <a:srgbClr val="FFFFFF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08DDF938-524E-4C18-A47D-C006278323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2976" y="4946663"/>
            <a:ext cx="319941" cy="319941"/>
          </a:xfrm>
          <a:prstGeom prst="ellipse">
            <a:avLst/>
          </a:prstGeom>
          <a:solidFill>
            <a:schemeClr val="accent2">
              <a:alpha val="30000"/>
            </a:schemeClr>
          </a:solidFill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A187810-67AF-4F3E-90AD-975E0B2CFA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34868" y="1130846"/>
            <a:ext cx="5217173" cy="4351338"/>
          </a:xfrm>
        </p:spPr>
        <p:txBody>
          <a:bodyPr>
            <a:normAutofit/>
          </a:bodyPr>
          <a:lstStyle/>
          <a:p>
            <a:endParaRPr lang="it-IT" sz="2200">
              <a:solidFill>
                <a:schemeClr val="bg1"/>
              </a:solidFill>
            </a:endParaRPr>
          </a:p>
          <a:p>
            <a:pPr marL="0" lvl="0" indent="0">
              <a:buNone/>
            </a:pPr>
            <a:r>
              <a:rPr lang="en-US" sz="2200">
                <a:solidFill>
                  <a:schemeClr val="bg1"/>
                </a:solidFill>
              </a:rPr>
              <a:t>Il segnalante e gli altri soggetti destinatari delle misure di protezione non possono subire alcuna ritorsione in ragione della segnalazione inoltrata (ad es. il licenziamento, la sospensione o misure equivalenti;</a:t>
            </a:r>
            <a:r>
              <a:rPr lang="it-IT" sz="2200">
                <a:solidFill>
                  <a:schemeClr val="bg1"/>
                </a:solidFill>
              </a:rPr>
              <a:t> </a:t>
            </a:r>
            <a:r>
              <a:rPr lang="en-US" sz="2200">
                <a:solidFill>
                  <a:schemeClr val="bg1"/>
                </a:solidFill>
              </a:rPr>
              <a:t>la mancata promozione o il demansionamento; il mutamento di funzioni, il cambiamento del luogo di lavoro, la riduzione dello stipendio, la modifica dell’orario di lavoro;</a:t>
            </a:r>
            <a:r>
              <a:rPr lang="it-IT" sz="2200">
                <a:solidFill>
                  <a:schemeClr val="bg1"/>
                </a:solidFill>
              </a:rPr>
              <a:t> </a:t>
            </a:r>
            <a:r>
              <a:rPr lang="en-US" sz="2200">
                <a:solidFill>
                  <a:schemeClr val="bg1"/>
                </a:solidFill>
              </a:rPr>
              <a:t>la discriminazione o comunque il trattamento sfavorevole)</a:t>
            </a:r>
            <a:endParaRPr lang="it-IT" sz="2200">
              <a:solidFill>
                <a:schemeClr val="bg1"/>
              </a:solidFill>
            </a:endParaRPr>
          </a:p>
          <a:p>
            <a:endParaRPr lang="it-IT" sz="2200">
              <a:solidFill>
                <a:schemeClr val="bg1"/>
              </a:solidFill>
            </a:endParaRPr>
          </a:p>
        </p:txBody>
      </p:sp>
      <p:grpSp>
        <p:nvGrpSpPr>
          <p:cNvPr id="28" name="Graphic 185">
            <a:extLst>
              <a:ext uri="{FF2B5EF4-FFF2-40B4-BE49-F238E27FC236}">
                <a16:creationId xmlns:a16="http://schemas.microsoft.com/office/drawing/2014/main" id="{3773FAF5-C452-4455-9411-D6AF5EBD4C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9812239" y="6139464"/>
            <a:ext cx="1054466" cy="469689"/>
            <a:chOff x="9841624" y="4115729"/>
            <a:chExt cx="602169" cy="268223"/>
          </a:xfrm>
          <a:solidFill>
            <a:schemeClr val="bg1"/>
          </a:solidFill>
        </p:grpSpPr>
        <p:sp>
          <p:nvSpPr>
            <p:cNvPr id="29" name="Freeform: Shape 28">
              <a:extLst>
                <a:ext uri="{FF2B5EF4-FFF2-40B4-BE49-F238E27FC236}">
                  <a16:creationId xmlns:a16="http://schemas.microsoft.com/office/drawing/2014/main" id="{1ECA0D96-F63C-4F7B-BE16-0F3FE76D7D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841624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0" name="Freeform: Shape 29">
              <a:extLst>
                <a:ext uri="{FF2B5EF4-FFF2-40B4-BE49-F238E27FC236}">
                  <a16:creationId xmlns:a16="http://schemas.microsoft.com/office/drawing/2014/main" id="{74F83A81-0546-400A-918A-90C9C48B81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941445" y="4115729"/>
              <a:ext cx="202882" cy="268223"/>
            </a:xfrm>
            <a:custGeom>
              <a:avLst/>
              <a:gdLst>
                <a:gd name="connsiteX0" fmla="*/ 20765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765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9741F692-A5B6-4215-86D9-B1FD4FF26A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41267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CC0876CB-9C60-4580-8FED-CD64EC7664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141090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A879B3B7-48DB-4D3A-BB33-02766EAD3D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240911" y="4115729"/>
              <a:ext cx="202882" cy="268223"/>
            </a:xfrm>
            <a:custGeom>
              <a:avLst/>
              <a:gdLst>
                <a:gd name="connsiteX0" fmla="*/ 20669 w 202882"/>
                <a:gd name="connsiteY0" fmla="*/ 268224 h 268223"/>
                <a:gd name="connsiteX1" fmla="*/ 0 w 202882"/>
                <a:gd name="connsiteY1" fmla="*/ 268224 h 268223"/>
                <a:gd name="connsiteX2" fmla="*/ 182118 w 202882"/>
                <a:gd name="connsiteY2" fmla="*/ 0 h 268223"/>
                <a:gd name="connsiteX3" fmla="*/ 202883 w 202882"/>
                <a:gd name="connsiteY3" fmla="*/ 0 h 2682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882" h="268223">
                  <a:moveTo>
                    <a:pt x="20669" y="268224"/>
                  </a:moveTo>
                  <a:lnTo>
                    <a:pt x="0" y="268224"/>
                  </a:lnTo>
                  <a:lnTo>
                    <a:pt x="182118" y="0"/>
                  </a:lnTo>
                  <a:lnTo>
                    <a:pt x="202883" y="0"/>
                  </a:ln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45595685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51650d49-bf30-4d0f-816c-a1ecb5f78ce5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264FDFA2F612014CB67C279F5B3DD50C" ma:contentTypeVersion="11" ma:contentTypeDescription="Creare un nuovo documento." ma:contentTypeScope="" ma:versionID="d8d167a372563323c5571f3f15d6f7ae">
  <xsd:schema xmlns:xsd="http://www.w3.org/2001/XMLSchema" xmlns:xs="http://www.w3.org/2001/XMLSchema" xmlns:p="http://schemas.microsoft.com/office/2006/metadata/properties" xmlns:ns3="51650d49-bf30-4d0f-816c-a1ecb5f78ce5" targetNamespace="http://schemas.microsoft.com/office/2006/metadata/properties" ma:root="true" ma:fieldsID="208ea2ec77af50f63f64a122070fae84" ns3:_="">
    <xsd:import namespace="51650d49-bf30-4d0f-816c-a1ecb5f78ce5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_activity" minOccurs="0"/>
                <xsd:element ref="ns3:MediaServiceObjectDetectorVersions" minOccurs="0"/>
                <xsd:element ref="ns3:MediaServiceOCR" minOccurs="0"/>
                <xsd:element ref="ns3:MediaServiceSystemTags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1650d49-bf30-4d0f-816c-a1ecb5f78ce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_activity" ma:index="14" nillable="true" ma:displayName="_activity" ma:hidden="true" ma:internalName="_activity">
      <xsd:simpleType>
        <xsd:restriction base="dms:Note"/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SystemTags" ma:index="17" nillable="true" ma:displayName="MediaServiceSystemTags" ma:hidden="true" ma:internalName="MediaServiceSystemTags" ma:readOnly="true">
      <xsd:simpleType>
        <xsd:restriction base="dms:Note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i contenuto"/>
        <xsd:element ref="dc:title" minOccurs="0" maxOccurs="1" ma:index="4" ma:displayName="Tito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4D35E8F-2EE1-4620-9AFD-C7550ECE9C0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95410FA-EFB2-4E91-8EBF-2F96D90CFD94}">
  <ds:schemaRefs>
    <ds:schemaRef ds:uri="http://purl.org/dc/dcmitype/"/>
    <ds:schemaRef ds:uri="http://schemas.microsoft.com/office/2006/documentManagement/types"/>
    <ds:schemaRef ds:uri="51650d49-bf30-4d0f-816c-a1ecb5f78ce5"/>
    <ds:schemaRef ds:uri="http://schemas.openxmlformats.org/package/2006/metadata/core-properties"/>
    <ds:schemaRef ds:uri="http://schemas.microsoft.com/office/2006/metadata/properties"/>
    <ds:schemaRef ds:uri="http://purl.org/dc/terms/"/>
    <ds:schemaRef ds:uri="http://purl.org/dc/elements/1.1/"/>
    <ds:schemaRef ds:uri="http://schemas.microsoft.com/office/infopath/2007/PartnerControl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D84BF509-8DDF-416F-AA7C-B369AD31288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1650d49-bf30-4d0f-816c-a1ecb5f78ce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573</Words>
  <Application>Microsoft Office PowerPoint</Application>
  <PresentationFormat>Widescreen</PresentationFormat>
  <Paragraphs>21</Paragraphs>
  <Slides>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Tema di Office</vt:lpstr>
      <vt:lpstr>Il Whistleblowing </vt:lpstr>
      <vt:lpstr>Il nostro sistema</vt:lpstr>
      <vt:lpstr>Elementi essenziali delle segnalazioni</vt:lpstr>
      <vt:lpstr>Non sono consentite Segnalazioni</vt:lpstr>
      <vt:lpstr>Come segnalare</vt:lpstr>
      <vt:lpstr>Tutele</vt:lpstr>
      <vt:lpstr>Ritorsioni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Il Whistleblowing </dc:title>
  <dc:creator>Emanuela Rocco</dc:creator>
  <cp:lastModifiedBy>Emanuela Rocco</cp:lastModifiedBy>
  <cp:revision>1</cp:revision>
  <dcterms:created xsi:type="dcterms:W3CDTF">2023-12-19T08:39:57Z</dcterms:created>
  <dcterms:modified xsi:type="dcterms:W3CDTF">2024-02-29T10:55:01Z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0x010100264FDFA2F612014CB67C279F5B3DD50C</vt:lpwstr>
  </property>
</Properties>
</file>